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477" r:id="rId3"/>
    <p:sldId id="278" r:id="rId4"/>
    <p:sldId id="279" r:id="rId5"/>
    <p:sldId id="315" r:id="rId6"/>
    <p:sldId id="316" r:id="rId7"/>
    <p:sldId id="317" r:id="rId8"/>
    <p:sldId id="320" r:id="rId9"/>
    <p:sldId id="321" r:id="rId10"/>
    <p:sldId id="322" r:id="rId11"/>
    <p:sldId id="323" r:id="rId12"/>
    <p:sldId id="324" r:id="rId13"/>
    <p:sldId id="369" r:id="rId14"/>
    <p:sldId id="370" r:id="rId15"/>
    <p:sldId id="366" r:id="rId16"/>
    <p:sldId id="473" r:id="rId17"/>
    <p:sldId id="474" r:id="rId18"/>
    <p:sldId id="475" r:id="rId19"/>
    <p:sldId id="476" r:id="rId20"/>
    <p:sldId id="445" r:id="rId21"/>
    <p:sldId id="449" r:id="rId22"/>
    <p:sldId id="431" r:id="rId23"/>
    <p:sldId id="447" r:id="rId24"/>
    <p:sldId id="446" r:id="rId25"/>
    <p:sldId id="311" r:id="rId26"/>
    <p:sldId id="453" r:id="rId27"/>
    <p:sldId id="455" r:id="rId28"/>
    <p:sldId id="461" r:id="rId29"/>
    <p:sldId id="464" r:id="rId30"/>
    <p:sldId id="380" r:id="rId31"/>
    <p:sldId id="381" r:id="rId32"/>
    <p:sldId id="385" r:id="rId33"/>
    <p:sldId id="386" r:id="rId34"/>
    <p:sldId id="469" r:id="rId35"/>
    <p:sldId id="470" r:id="rId36"/>
    <p:sldId id="471" r:id="rId37"/>
    <p:sldId id="472" r:id="rId38"/>
    <p:sldId id="390" r:id="rId39"/>
    <p:sldId id="391" r:id="rId40"/>
    <p:sldId id="393" r:id="rId41"/>
    <p:sldId id="394" r:id="rId42"/>
    <p:sldId id="395" r:id="rId43"/>
    <p:sldId id="396" r:id="rId44"/>
    <p:sldId id="397" r:id="rId45"/>
    <p:sldId id="398" r:id="rId46"/>
    <p:sldId id="399" r:id="rId47"/>
    <p:sldId id="47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1B196-EFCF-482F-9151-043E0C16CA97}" type="datetimeFigureOut">
              <a:rPr lang="en-US" smtClean="0"/>
              <a:t>10/3/2018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087BC-7880-4B04-A9CE-952415B06C22}" type="slidenum">
              <a:rPr lang="en-US" smtClean="0"/>
              <a:t>‹#›</a:t>
            </a:fld>
            <a:endParaRPr lang="en-US"/>
          </a:p>
        </p:txBody>
      </p:sp>
    </p:spTree>
    <p:extLst>
      <p:ext uri="{BB962C8B-B14F-4D97-AF65-F5344CB8AC3E}">
        <p14:creationId xmlns:p14="http://schemas.microsoft.com/office/powerpoint/2010/main" val="303079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087BC-7880-4B04-A9CE-952415B06C22}" type="slidenum">
              <a:rPr lang="en-US" smtClean="0"/>
              <a:t>1</a:t>
            </a:fld>
            <a:endParaRPr lang="en-US"/>
          </a:p>
        </p:txBody>
      </p:sp>
    </p:spTree>
    <p:extLst>
      <p:ext uri="{BB962C8B-B14F-4D97-AF65-F5344CB8AC3E}">
        <p14:creationId xmlns:p14="http://schemas.microsoft.com/office/powerpoint/2010/main" val="53300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9A165B-0D4C-4E85-9158-AAE8123464BA}"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DE318-D48F-47F9-B208-9E64221B7028}" type="slidenum">
              <a:rPr lang="en-US" smtClean="0"/>
              <a:t>‹#›</a:t>
            </a:fld>
            <a:endParaRPr lang="en-US"/>
          </a:p>
        </p:txBody>
      </p:sp>
    </p:spTree>
    <p:extLst>
      <p:ext uri="{BB962C8B-B14F-4D97-AF65-F5344CB8AC3E}">
        <p14:creationId xmlns:p14="http://schemas.microsoft.com/office/powerpoint/2010/main" val="427430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E5E6D-1569-4BCD-9D74-E724D7866D45}"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DE318-D48F-47F9-B208-9E64221B7028}" type="slidenum">
              <a:rPr lang="en-US" smtClean="0"/>
              <a:t>‹#›</a:t>
            </a:fld>
            <a:endParaRPr lang="en-US"/>
          </a:p>
        </p:txBody>
      </p:sp>
    </p:spTree>
    <p:extLst>
      <p:ext uri="{BB962C8B-B14F-4D97-AF65-F5344CB8AC3E}">
        <p14:creationId xmlns:p14="http://schemas.microsoft.com/office/powerpoint/2010/main" val="383605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41124-B95A-4804-AB99-49D86C8C8B3F}"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DE318-D48F-47F9-B208-9E64221B7028}" type="slidenum">
              <a:rPr lang="en-US" smtClean="0"/>
              <a:t>‹#›</a:t>
            </a:fld>
            <a:endParaRPr lang="en-US"/>
          </a:p>
        </p:txBody>
      </p:sp>
    </p:spTree>
    <p:extLst>
      <p:ext uri="{BB962C8B-B14F-4D97-AF65-F5344CB8AC3E}">
        <p14:creationId xmlns:p14="http://schemas.microsoft.com/office/powerpoint/2010/main" val="55103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7E834-27ED-4233-A141-58555758BC5C}"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DE318-D48F-47F9-B208-9E64221B7028}" type="slidenum">
              <a:rPr lang="en-US" smtClean="0"/>
              <a:t>‹#›</a:t>
            </a:fld>
            <a:endParaRPr lang="en-US"/>
          </a:p>
        </p:txBody>
      </p:sp>
    </p:spTree>
    <p:extLst>
      <p:ext uri="{BB962C8B-B14F-4D97-AF65-F5344CB8AC3E}">
        <p14:creationId xmlns:p14="http://schemas.microsoft.com/office/powerpoint/2010/main" val="183848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FBCBC9-02BD-419E-9670-BF347BE3C965}"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DE318-D48F-47F9-B208-9E64221B7028}" type="slidenum">
              <a:rPr lang="en-US" smtClean="0"/>
              <a:t>‹#›</a:t>
            </a:fld>
            <a:endParaRPr lang="en-US"/>
          </a:p>
        </p:txBody>
      </p:sp>
    </p:spTree>
    <p:extLst>
      <p:ext uri="{BB962C8B-B14F-4D97-AF65-F5344CB8AC3E}">
        <p14:creationId xmlns:p14="http://schemas.microsoft.com/office/powerpoint/2010/main" val="317295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3EA7E-A303-4E08-8A14-AFFC35A1049D}"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DE318-D48F-47F9-B208-9E64221B7028}" type="slidenum">
              <a:rPr lang="en-US" smtClean="0"/>
              <a:t>‹#›</a:t>
            </a:fld>
            <a:endParaRPr lang="en-US"/>
          </a:p>
        </p:txBody>
      </p:sp>
    </p:spTree>
    <p:extLst>
      <p:ext uri="{BB962C8B-B14F-4D97-AF65-F5344CB8AC3E}">
        <p14:creationId xmlns:p14="http://schemas.microsoft.com/office/powerpoint/2010/main" val="209604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2FE5DB-F11C-44AA-A12C-09B19C3AE6D6}" type="datetime1">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DE318-D48F-47F9-B208-9E64221B7028}" type="slidenum">
              <a:rPr lang="en-US" smtClean="0"/>
              <a:t>‹#›</a:t>
            </a:fld>
            <a:endParaRPr lang="en-US"/>
          </a:p>
        </p:txBody>
      </p:sp>
    </p:spTree>
    <p:extLst>
      <p:ext uri="{BB962C8B-B14F-4D97-AF65-F5344CB8AC3E}">
        <p14:creationId xmlns:p14="http://schemas.microsoft.com/office/powerpoint/2010/main" val="304119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A81DD3-2DA6-4ED9-A8E0-D9466FC7DD44}" type="datetime1">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DE318-D48F-47F9-B208-9E64221B7028}" type="slidenum">
              <a:rPr lang="en-US" smtClean="0"/>
              <a:t>‹#›</a:t>
            </a:fld>
            <a:endParaRPr lang="en-US"/>
          </a:p>
        </p:txBody>
      </p:sp>
    </p:spTree>
    <p:extLst>
      <p:ext uri="{BB962C8B-B14F-4D97-AF65-F5344CB8AC3E}">
        <p14:creationId xmlns:p14="http://schemas.microsoft.com/office/powerpoint/2010/main" val="116693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3572-4EB9-4287-80F0-EACA71F7644A}" type="datetime1">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DE318-D48F-47F9-B208-9E64221B7028}" type="slidenum">
              <a:rPr lang="en-US" smtClean="0"/>
              <a:t>‹#›</a:t>
            </a:fld>
            <a:endParaRPr lang="en-US"/>
          </a:p>
        </p:txBody>
      </p:sp>
    </p:spTree>
    <p:extLst>
      <p:ext uri="{BB962C8B-B14F-4D97-AF65-F5344CB8AC3E}">
        <p14:creationId xmlns:p14="http://schemas.microsoft.com/office/powerpoint/2010/main" val="107900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CA233E-2C57-4C1A-BDD5-C9047BA2DAA5}"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DE318-D48F-47F9-B208-9E64221B7028}" type="slidenum">
              <a:rPr lang="en-US" smtClean="0"/>
              <a:t>‹#›</a:t>
            </a:fld>
            <a:endParaRPr lang="en-US"/>
          </a:p>
        </p:txBody>
      </p:sp>
    </p:spTree>
    <p:extLst>
      <p:ext uri="{BB962C8B-B14F-4D97-AF65-F5344CB8AC3E}">
        <p14:creationId xmlns:p14="http://schemas.microsoft.com/office/powerpoint/2010/main" val="38511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A90796-9572-4F1A-ABD2-9FD190FD49A1}"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DE318-D48F-47F9-B208-9E64221B7028}" type="slidenum">
              <a:rPr lang="en-US" smtClean="0"/>
              <a:t>‹#›</a:t>
            </a:fld>
            <a:endParaRPr lang="en-US"/>
          </a:p>
        </p:txBody>
      </p:sp>
    </p:spTree>
    <p:extLst>
      <p:ext uri="{BB962C8B-B14F-4D97-AF65-F5344CB8AC3E}">
        <p14:creationId xmlns:p14="http://schemas.microsoft.com/office/powerpoint/2010/main" val="285958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F09EE-155F-4F40-9E50-CC2055290EF3}" type="datetime1">
              <a:rPr lang="en-US" smtClean="0"/>
              <a:t>10/3/2018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DE318-D48F-47F9-B208-9E64221B7028}" type="slidenum">
              <a:rPr lang="en-US" smtClean="0"/>
              <a:t>‹#›</a:t>
            </a:fld>
            <a:endParaRPr lang="en-US"/>
          </a:p>
        </p:txBody>
      </p:sp>
    </p:spTree>
    <p:extLst>
      <p:ext uri="{BB962C8B-B14F-4D97-AF65-F5344CB8AC3E}">
        <p14:creationId xmlns:p14="http://schemas.microsoft.com/office/powerpoint/2010/main" val="874374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latin typeface="+mn-lt"/>
              </a:rPr>
              <a:t>Grooming of Smarter Information Professionals</a:t>
            </a:r>
            <a:endParaRPr lang="en-US" sz="4000" b="1" dirty="0">
              <a:latin typeface="+mn-lt"/>
            </a:endParaRPr>
          </a:p>
        </p:txBody>
      </p:sp>
      <p:sp>
        <p:nvSpPr>
          <p:cNvPr id="3" name="Subtitle 2"/>
          <p:cNvSpPr>
            <a:spLocks noGrp="1"/>
          </p:cNvSpPr>
          <p:nvPr>
            <p:ph type="subTitle" idx="1"/>
          </p:nvPr>
        </p:nvSpPr>
        <p:spPr>
          <a:xfrm>
            <a:off x="1524000" y="3602037"/>
            <a:ext cx="9144000" cy="1832847"/>
          </a:xfrm>
        </p:spPr>
        <p:txBody>
          <a:bodyPr>
            <a:normAutofit fontScale="92500" lnSpcReduction="10000"/>
          </a:bodyPr>
          <a:lstStyle/>
          <a:p>
            <a:r>
              <a:rPr lang="en-US" sz="2800" b="1" dirty="0" smtClean="0">
                <a:solidFill>
                  <a:srgbClr val="FF0000"/>
                </a:solidFill>
              </a:rPr>
              <a:t>Dr. </a:t>
            </a:r>
            <a:r>
              <a:rPr lang="en-US" sz="2800" b="1" dirty="0" err="1" smtClean="0">
                <a:solidFill>
                  <a:srgbClr val="FF0000"/>
                </a:solidFill>
              </a:rPr>
              <a:t>Vijayakumar</a:t>
            </a:r>
            <a:r>
              <a:rPr lang="en-US" sz="2800" b="1" dirty="0" smtClean="0">
                <a:solidFill>
                  <a:srgbClr val="FF0000"/>
                </a:solidFill>
              </a:rPr>
              <a:t> K. P. </a:t>
            </a:r>
          </a:p>
          <a:p>
            <a:r>
              <a:rPr lang="en-US" sz="1900" b="1" dirty="0" smtClean="0"/>
              <a:t>Former Head &amp; Hon. Director, Centre for Information Literacy Studies</a:t>
            </a:r>
          </a:p>
          <a:p>
            <a:r>
              <a:rPr lang="en-US" sz="1900" b="1" dirty="0" smtClean="0"/>
              <a:t>Dept. of Library and Information Science, University of Kerala</a:t>
            </a:r>
          </a:p>
          <a:p>
            <a:r>
              <a:rPr lang="en-US" sz="1900" b="1" dirty="0" smtClean="0"/>
              <a:t>Thiruvananthapuram – 695 034</a:t>
            </a:r>
          </a:p>
          <a:p>
            <a:r>
              <a:rPr lang="en-US" sz="1900" b="1" dirty="0" smtClean="0">
                <a:solidFill>
                  <a:srgbClr val="FF0000"/>
                </a:solidFill>
              </a:rPr>
              <a:t>kpvijayakumar2@gmail.com</a:t>
            </a:r>
          </a:p>
          <a:p>
            <a:endParaRPr lang="en-US" sz="1900" b="1" dirty="0"/>
          </a:p>
        </p:txBody>
      </p:sp>
    </p:spTree>
    <p:extLst>
      <p:ext uri="{BB962C8B-B14F-4D97-AF65-F5344CB8AC3E}">
        <p14:creationId xmlns:p14="http://schemas.microsoft.com/office/powerpoint/2010/main" val="1821772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SMART</a:t>
            </a:r>
            <a:endParaRPr lang="en-US" sz="3200" dirty="0">
              <a:latin typeface="+mn-lt"/>
            </a:endParaRPr>
          </a:p>
        </p:txBody>
      </p:sp>
      <p:sp>
        <p:nvSpPr>
          <p:cNvPr id="3" name="Content Placeholder 2"/>
          <p:cNvSpPr>
            <a:spLocks noGrp="1"/>
          </p:cNvSpPr>
          <p:nvPr>
            <p:ph idx="1"/>
          </p:nvPr>
        </p:nvSpPr>
        <p:spPr/>
        <p:txBody>
          <a:bodyPr>
            <a:normAutofit lnSpcReduction="10000"/>
          </a:bodyPr>
          <a:lstStyle/>
          <a:p>
            <a:r>
              <a:rPr lang="en-US" b="1" dirty="0" smtClean="0"/>
              <a:t>The word ‘smart’ is used in English language as an adjective, as a verb and also as a noun.</a:t>
            </a:r>
          </a:p>
          <a:p>
            <a:r>
              <a:rPr lang="en-US" b="1" dirty="0" smtClean="0"/>
              <a:t>As per the </a:t>
            </a:r>
            <a:r>
              <a:rPr lang="en-US" b="1" i="1" dirty="0" smtClean="0"/>
              <a:t>Oxford Living Dictionaries</a:t>
            </a:r>
            <a:r>
              <a:rPr lang="en-US" b="1" dirty="0" smtClean="0"/>
              <a:t>: </a:t>
            </a:r>
          </a:p>
          <a:p>
            <a:r>
              <a:rPr lang="en-US" b="1" dirty="0" smtClean="0"/>
              <a:t>As an adjective, it has the following meanings:</a:t>
            </a:r>
          </a:p>
          <a:p>
            <a:pPr marL="0" indent="0">
              <a:buNone/>
            </a:pPr>
            <a:r>
              <a:rPr lang="en-US" b="1" dirty="0"/>
              <a:t>	-- (of a person) clean, tidy, and well dressed.</a:t>
            </a:r>
          </a:p>
          <a:p>
            <a:pPr marL="0" indent="0">
              <a:buNone/>
            </a:pPr>
            <a:r>
              <a:rPr lang="en-US" b="1" dirty="0" smtClean="0"/>
              <a:t>	-- (</a:t>
            </a:r>
            <a:r>
              <a:rPr lang="en-US" b="1" dirty="0"/>
              <a:t>of clothes) attractively neat and stylish.</a:t>
            </a:r>
          </a:p>
          <a:p>
            <a:pPr marL="0" indent="0">
              <a:buNone/>
            </a:pPr>
            <a:r>
              <a:rPr lang="en-US" b="1" dirty="0" smtClean="0"/>
              <a:t> 	-- (</a:t>
            </a:r>
            <a:r>
              <a:rPr lang="en-US" b="1" dirty="0"/>
              <a:t>of an object) bright and fresh in appearance.</a:t>
            </a:r>
          </a:p>
          <a:p>
            <a:pPr marL="0" indent="0">
              <a:buNone/>
            </a:pPr>
            <a:r>
              <a:rPr lang="en-US" b="1" dirty="0" smtClean="0"/>
              <a:t> 	-- </a:t>
            </a:r>
            <a:r>
              <a:rPr lang="en-US" b="1" dirty="0"/>
              <a:t>(of a place) fashionable and upmarket</a:t>
            </a:r>
            <a:r>
              <a:rPr lang="en-US" b="1" dirty="0" smtClean="0"/>
              <a:t>.</a:t>
            </a:r>
          </a:p>
          <a:p>
            <a:pPr marL="0" indent="0">
              <a:buNone/>
            </a:pPr>
            <a:r>
              <a:rPr lang="en-US" b="1" dirty="0"/>
              <a:t>	 </a:t>
            </a:r>
            <a:r>
              <a:rPr lang="en-US" b="1" dirty="0" smtClean="0"/>
              <a:t>   </a:t>
            </a:r>
            <a:r>
              <a:rPr lang="en-US" b="1" i="1" dirty="0" smtClean="0"/>
              <a:t>(informal) </a:t>
            </a:r>
            <a:r>
              <a:rPr lang="en-US" b="1" dirty="0" smtClean="0"/>
              <a:t>having </a:t>
            </a:r>
            <a:r>
              <a:rPr lang="en-US" b="1" dirty="0"/>
              <a:t>or showing a quick-witted intelligence.</a:t>
            </a:r>
          </a:p>
        </p:txBody>
      </p:sp>
      <p:sp>
        <p:nvSpPr>
          <p:cNvPr id="4" name="Slide Number Placeholder 3"/>
          <p:cNvSpPr>
            <a:spLocks noGrp="1"/>
          </p:cNvSpPr>
          <p:nvPr>
            <p:ph type="sldNum" sz="quarter" idx="12"/>
          </p:nvPr>
        </p:nvSpPr>
        <p:spPr/>
        <p:txBody>
          <a:bodyPr/>
          <a:lstStyle/>
          <a:p>
            <a:fld id="{8DDDE318-D48F-47F9-B208-9E64221B7028}" type="slidenum">
              <a:rPr lang="en-US" smtClean="0"/>
              <a:t>10</a:t>
            </a:fld>
            <a:endParaRPr lang="en-US"/>
          </a:p>
        </p:txBody>
      </p:sp>
    </p:spTree>
    <p:extLst>
      <p:ext uri="{BB962C8B-B14F-4D97-AF65-F5344CB8AC3E}">
        <p14:creationId xmlns:p14="http://schemas.microsoft.com/office/powerpoint/2010/main" val="94220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SMART…</a:t>
            </a:r>
            <a:endParaRPr lang="en-US" sz="3200" dirty="0">
              <a:latin typeface="+mn-lt"/>
            </a:endParaRPr>
          </a:p>
        </p:txBody>
      </p:sp>
      <p:sp>
        <p:nvSpPr>
          <p:cNvPr id="3" name="Content Placeholder 2"/>
          <p:cNvSpPr>
            <a:spLocks noGrp="1"/>
          </p:cNvSpPr>
          <p:nvPr>
            <p:ph idx="1"/>
          </p:nvPr>
        </p:nvSpPr>
        <p:spPr/>
        <p:txBody>
          <a:bodyPr>
            <a:normAutofit fontScale="92500"/>
          </a:bodyPr>
          <a:lstStyle/>
          <a:p>
            <a:r>
              <a:rPr lang="en-US" dirty="0"/>
              <a:t> </a:t>
            </a:r>
            <a:r>
              <a:rPr lang="en-US" b="1" dirty="0"/>
              <a:t>As per the </a:t>
            </a:r>
            <a:r>
              <a:rPr lang="en-US" b="1" dirty="0" smtClean="0"/>
              <a:t>Dictionaries.com, smart means: </a:t>
            </a:r>
          </a:p>
          <a:p>
            <a:pPr marL="0" indent="0">
              <a:buNone/>
            </a:pPr>
            <a:r>
              <a:rPr lang="en-US" b="1" dirty="0" smtClean="0"/>
              <a:t>	-- quick </a:t>
            </a:r>
            <a:r>
              <a:rPr lang="en-US" b="1" dirty="0"/>
              <a:t>or prompt in </a:t>
            </a:r>
            <a:r>
              <a:rPr lang="en-US" b="1" dirty="0" smtClean="0"/>
              <a:t>action.</a:t>
            </a:r>
            <a:endParaRPr lang="en-US" b="1" dirty="0"/>
          </a:p>
          <a:p>
            <a:pPr marL="0" indent="0">
              <a:buNone/>
            </a:pPr>
            <a:r>
              <a:rPr lang="en-US" b="1" dirty="0" smtClean="0"/>
              <a:t>	-- having </a:t>
            </a:r>
            <a:r>
              <a:rPr lang="en-US" b="1" dirty="0"/>
              <a:t>or showing quick intelligence or ready mental </a:t>
            </a:r>
            <a:r>
              <a:rPr lang="en-US" b="1" dirty="0" smtClean="0"/>
              <a:t>capability.</a:t>
            </a:r>
            <a:endParaRPr lang="en-US" b="1" dirty="0"/>
          </a:p>
          <a:p>
            <a:pPr marL="0" indent="0">
              <a:buNone/>
            </a:pPr>
            <a:r>
              <a:rPr lang="en-US" b="1" dirty="0" smtClean="0"/>
              <a:t>	-- shrewd </a:t>
            </a:r>
            <a:r>
              <a:rPr lang="en-US" b="1" dirty="0"/>
              <a:t>or sharp, as a person in dealing with </a:t>
            </a:r>
            <a:r>
              <a:rPr lang="en-US" b="1" dirty="0" smtClean="0"/>
              <a:t>others.  </a:t>
            </a:r>
            <a:endParaRPr lang="en-US" b="1" dirty="0"/>
          </a:p>
          <a:p>
            <a:pPr marL="0" indent="0">
              <a:buNone/>
            </a:pPr>
            <a:r>
              <a:rPr lang="en-US" b="1" dirty="0" smtClean="0"/>
              <a:t>	-- clever</a:t>
            </a:r>
            <a:r>
              <a:rPr lang="en-US" b="1" dirty="0"/>
              <a:t>, witty, or readily effective, as a speaker, speech, </a:t>
            </a:r>
            <a:r>
              <a:rPr lang="en-US" b="1" dirty="0" smtClean="0"/>
              <a:t>etc.</a:t>
            </a:r>
            <a:endParaRPr lang="en-US" b="1" dirty="0"/>
          </a:p>
          <a:p>
            <a:pPr marL="0" indent="0">
              <a:buNone/>
            </a:pPr>
            <a:r>
              <a:rPr lang="en-US" b="1" dirty="0" smtClean="0"/>
              <a:t>	-- dashingly </a:t>
            </a:r>
            <a:r>
              <a:rPr lang="en-US" b="1" dirty="0"/>
              <a:t>or impressively neat or trim in appearance, </a:t>
            </a:r>
            <a:r>
              <a:rPr lang="en-US" b="1" dirty="0" smtClean="0"/>
              <a:t>dress</a:t>
            </a:r>
            <a:r>
              <a:rPr lang="en-US" b="1" dirty="0"/>
              <a:t>, etc</a:t>
            </a:r>
            <a:r>
              <a:rPr lang="en-US" b="1" dirty="0" smtClean="0"/>
              <a:t>.</a:t>
            </a:r>
            <a:endParaRPr lang="en-US" b="1" dirty="0"/>
          </a:p>
          <a:p>
            <a:pPr marL="0" indent="0">
              <a:buNone/>
            </a:pPr>
            <a:r>
              <a:rPr lang="en-US" b="1" dirty="0" smtClean="0"/>
              <a:t>	-- socially </a:t>
            </a:r>
            <a:r>
              <a:rPr lang="en-US" b="1" dirty="0"/>
              <a:t>elegant; sophisticated or </a:t>
            </a:r>
            <a:r>
              <a:rPr lang="en-US" b="1" dirty="0" smtClean="0"/>
              <a:t>fashionable.</a:t>
            </a:r>
            <a:endParaRPr lang="en-US" b="1" dirty="0"/>
          </a:p>
          <a:p>
            <a:pPr marL="0" indent="0">
              <a:buNone/>
            </a:pPr>
            <a:r>
              <a:rPr lang="en-US" b="1" dirty="0" smtClean="0"/>
              <a:t>	-- saucy</a:t>
            </a:r>
            <a:r>
              <a:rPr lang="en-US" b="1" dirty="0"/>
              <a:t>; </a:t>
            </a:r>
            <a:r>
              <a:rPr lang="en-US" b="1" dirty="0" smtClean="0"/>
              <a:t>pert,</a:t>
            </a:r>
            <a:endParaRPr lang="en-US" b="1" dirty="0"/>
          </a:p>
        </p:txBody>
      </p:sp>
      <p:sp>
        <p:nvSpPr>
          <p:cNvPr id="4" name="Slide Number Placeholder 3"/>
          <p:cNvSpPr>
            <a:spLocks noGrp="1"/>
          </p:cNvSpPr>
          <p:nvPr>
            <p:ph type="sldNum" sz="quarter" idx="12"/>
          </p:nvPr>
        </p:nvSpPr>
        <p:spPr/>
        <p:txBody>
          <a:bodyPr/>
          <a:lstStyle/>
          <a:p>
            <a:fld id="{8DDDE318-D48F-47F9-B208-9E64221B7028}" type="slidenum">
              <a:rPr lang="en-US" smtClean="0"/>
              <a:t>11</a:t>
            </a:fld>
            <a:endParaRPr lang="en-US"/>
          </a:p>
        </p:txBody>
      </p:sp>
    </p:spTree>
    <p:extLst>
      <p:ext uri="{BB962C8B-B14F-4D97-AF65-F5344CB8AC3E}">
        <p14:creationId xmlns:p14="http://schemas.microsoft.com/office/powerpoint/2010/main" val="73523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Expansion of SMART </a:t>
            </a:r>
            <a:br>
              <a:rPr lang="en-US" sz="3200" dirty="0" smtClean="0">
                <a:latin typeface="+mn-lt"/>
              </a:rPr>
            </a:br>
            <a:r>
              <a:rPr lang="en-US" sz="3200" dirty="0" smtClean="0">
                <a:latin typeface="+mn-lt"/>
              </a:rPr>
              <a:t>(in the context of Goal Setting)</a:t>
            </a:r>
            <a:endParaRPr lang="en-US" sz="3200" dirty="0">
              <a:latin typeface="+mn-lt"/>
            </a:endParaRPr>
          </a:p>
        </p:txBody>
      </p:sp>
      <p:sp>
        <p:nvSpPr>
          <p:cNvPr id="3" name="Content Placeholder 2"/>
          <p:cNvSpPr>
            <a:spLocks noGrp="1"/>
          </p:cNvSpPr>
          <p:nvPr>
            <p:ph idx="1"/>
          </p:nvPr>
        </p:nvSpPr>
        <p:spPr/>
        <p:txBody>
          <a:bodyPr>
            <a:normAutofit/>
          </a:bodyPr>
          <a:lstStyle/>
          <a:p>
            <a:pPr marL="0" indent="0">
              <a:buNone/>
            </a:pPr>
            <a:r>
              <a:rPr lang="en-US" b="1" dirty="0">
                <a:solidFill>
                  <a:srgbClr val="FF0000"/>
                </a:solidFill>
              </a:rPr>
              <a:t>S – </a:t>
            </a:r>
            <a:r>
              <a:rPr lang="en-US" b="1" dirty="0" smtClean="0">
                <a:solidFill>
                  <a:srgbClr val="FF0000"/>
                </a:solidFill>
              </a:rPr>
              <a:t>SPECIFIC</a:t>
            </a:r>
            <a:r>
              <a:rPr lang="en-US" b="1" dirty="0" smtClean="0"/>
              <a:t>.  It </a:t>
            </a:r>
            <a:r>
              <a:rPr lang="en-US" b="1" dirty="0"/>
              <a:t>can be  stretching, systematic, synergistic, </a:t>
            </a:r>
            <a:r>
              <a:rPr lang="en-US" b="1" dirty="0" smtClean="0"/>
              <a:t>significant</a:t>
            </a:r>
            <a:r>
              <a:rPr lang="en-US" b="1" dirty="0"/>
              <a:t>, </a:t>
            </a:r>
            <a:r>
              <a:rPr lang="en-US" b="1" dirty="0" smtClean="0"/>
              <a:t>	and shifting.</a:t>
            </a:r>
            <a:endParaRPr lang="en-US" b="1" dirty="0"/>
          </a:p>
          <a:p>
            <a:pPr marL="0" indent="0">
              <a:buNone/>
            </a:pPr>
            <a:r>
              <a:rPr lang="en-US" b="1" dirty="0">
                <a:solidFill>
                  <a:srgbClr val="FF0000"/>
                </a:solidFill>
              </a:rPr>
              <a:t>M </a:t>
            </a:r>
            <a:r>
              <a:rPr lang="en-US" b="1" dirty="0" smtClean="0">
                <a:solidFill>
                  <a:srgbClr val="FF0000"/>
                </a:solidFill>
              </a:rPr>
              <a:t>– MEASUREABLE</a:t>
            </a:r>
            <a:r>
              <a:rPr lang="en-US" b="1" dirty="0" smtClean="0"/>
              <a:t>. It can also be measurable</a:t>
            </a:r>
            <a:r>
              <a:rPr lang="en-US" b="1" dirty="0"/>
              <a:t>, </a:t>
            </a:r>
            <a:r>
              <a:rPr lang="en-US" b="1" dirty="0" smtClean="0"/>
              <a:t>meaningful</a:t>
            </a:r>
            <a:r>
              <a:rPr lang="en-US" b="1" dirty="0"/>
              <a:t>, </a:t>
            </a:r>
            <a:r>
              <a:rPr lang="en-US" b="1" dirty="0" smtClean="0"/>
              <a:t>	memorable</a:t>
            </a:r>
            <a:r>
              <a:rPr lang="en-US" b="1" dirty="0"/>
              <a:t>, </a:t>
            </a:r>
            <a:r>
              <a:rPr lang="en-US" b="1" dirty="0" smtClean="0"/>
              <a:t>motivating </a:t>
            </a:r>
            <a:r>
              <a:rPr lang="en-US" b="1" dirty="0"/>
              <a:t>and even, magical.</a:t>
            </a:r>
          </a:p>
          <a:p>
            <a:pPr marL="0" indent="0">
              <a:buNone/>
            </a:pPr>
            <a:r>
              <a:rPr lang="en-US" b="1" dirty="0">
                <a:solidFill>
                  <a:srgbClr val="FF0000"/>
                </a:solidFill>
              </a:rPr>
              <a:t>A </a:t>
            </a:r>
            <a:r>
              <a:rPr lang="en-US" b="1" dirty="0" smtClean="0">
                <a:solidFill>
                  <a:srgbClr val="FF0000"/>
                </a:solidFill>
              </a:rPr>
              <a:t>– ATTAINABLE</a:t>
            </a:r>
            <a:r>
              <a:rPr lang="en-US" b="1" dirty="0" smtClean="0"/>
              <a:t>. </a:t>
            </a:r>
            <a:r>
              <a:rPr lang="en-US" b="1" dirty="0"/>
              <a:t>I</a:t>
            </a:r>
            <a:r>
              <a:rPr lang="en-US" b="1" dirty="0" smtClean="0"/>
              <a:t>t </a:t>
            </a:r>
            <a:r>
              <a:rPr lang="en-US" b="1" dirty="0"/>
              <a:t>also </a:t>
            </a:r>
            <a:r>
              <a:rPr lang="en-US" b="1" dirty="0" smtClean="0"/>
              <a:t>stands </a:t>
            </a:r>
            <a:r>
              <a:rPr lang="en-US" b="1" dirty="0"/>
              <a:t>for </a:t>
            </a:r>
            <a:r>
              <a:rPr lang="en-US" b="1" dirty="0" smtClean="0"/>
              <a:t>accountability</a:t>
            </a:r>
            <a:r>
              <a:rPr lang="en-US" b="1" dirty="0"/>
              <a:t>, acumen, and </a:t>
            </a:r>
            <a:r>
              <a:rPr lang="en-US" b="1" dirty="0" smtClean="0"/>
              <a:t>	agreed-upon</a:t>
            </a:r>
            <a:r>
              <a:rPr lang="en-US" b="1" dirty="0"/>
              <a:t>.</a:t>
            </a:r>
          </a:p>
          <a:p>
            <a:pPr marL="0" indent="0">
              <a:buNone/>
            </a:pPr>
            <a:r>
              <a:rPr lang="en-US" b="1" dirty="0">
                <a:solidFill>
                  <a:srgbClr val="FF0000"/>
                </a:solidFill>
              </a:rPr>
              <a:t>R – </a:t>
            </a:r>
            <a:r>
              <a:rPr lang="en-US" b="1" dirty="0" smtClean="0">
                <a:solidFill>
                  <a:srgbClr val="FF0000"/>
                </a:solidFill>
              </a:rPr>
              <a:t>RELEVANT.</a:t>
            </a:r>
            <a:r>
              <a:rPr lang="en-US" b="1" dirty="0" smtClean="0"/>
              <a:t> It also stands for realistic, reasonable, result-	oriented, rewarding, responsible, reliable, and remarkable.</a:t>
            </a:r>
          </a:p>
          <a:p>
            <a:pPr marL="0" indent="0">
              <a:buNone/>
            </a:pPr>
            <a:r>
              <a:rPr lang="en-US" b="1" dirty="0" smtClean="0">
                <a:solidFill>
                  <a:srgbClr val="FF0000"/>
                </a:solidFill>
              </a:rPr>
              <a:t>T --  TIME-BASED. </a:t>
            </a:r>
            <a:r>
              <a:rPr lang="en-US" b="1" dirty="0" smtClean="0"/>
              <a:t>It represents </a:t>
            </a:r>
            <a:r>
              <a:rPr lang="en-US" b="1" dirty="0"/>
              <a:t>timely, tangible, </a:t>
            </a:r>
            <a:r>
              <a:rPr lang="en-US" b="1" dirty="0" smtClean="0"/>
              <a:t>and thoughtful</a:t>
            </a:r>
            <a:r>
              <a:rPr lang="en-US" b="1" dirty="0"/>
              <a:t>.</a:t>
            </a:r>
          </a:p>
          <a:p>
            <a:endParaRPr lang="en-US" dirty="0"/>
          </a:p>
        </p:txBody>
      </p:sp>
      <p:sp>
        <p:nvSpPr>
          <p:cNvPr id="4" name="Slide Number Placeholder 3"/>
          <p:cNvSpPr>
            <a:spLocks noGrp="1"/>
          </p:cNvSpPr>
          <p:nvPr>
            <p:ph type="sldNum" sz="quarter" idx="12"/>
          </p:nvPr>
        </p:nvSpPr>
        <p:spPr/>
        <p:txBody>
          <a:bodyPr/>
          <a:lstStyle/>
          <a:p>
            <a:fld id="{8DDDE318-D48F-47F9-B208-9E64221B7028}" type="slidenum">
              <a:rPr lang="en-US" smtClean="0"/>
              <a:t>12</a:t>
            </a:fld>
            <a:endParaRPr lang="en-US"/>
          </a:p>
        </p:txBody>
      </p:sp>
    </p:spTree>
    <p:extLst>
      <p:ext uri="{BB962C8B-B14F-4D97-AF65-F5344CB8AC3E}">
        <p14:creationId xmlns:p14="http://schemas.microsoft.com/office/powerpoint/2010/main" val="228662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Smart Professional </a:t>
            </a:r>
            <a:endParaRPr lang="en-US" sz="3200" dirty="0">
              <a:latin typeface="+mn-lt"/>
            </a:endParaRPr>
          </a:p>
        </p:txBody>
      </p:sp>
      <p:sp>
        <p:nvSpPr>
          <p:cNvPr id="3" name="Content Placeholder 2"/>
          <p:cNvSpPr>
            <a:spLocks noGrp="1"/>
          </p:cNvSpPr>
          <p:nvPr>
            <p:ph idx="1"/>
          </p:nvPr>
        </p:nvSpPr>
        <p:spPr/>
        <p:txBody>
          <a:bodyPr/>
          <a:lstStyle/>
          <a:p>
            <a:endParaRPr lang="en-US" b="1" dirty="0" smtClean="0"/>
          </a:p>
          <a:p>
            <a:r>
              <a:rPr lang="en-US" b="1" dirty="0" smtClean="0"/>
              <a:t>A </a:t>
            </a:r>
            <a:r>
              <a:rPr lang="en-US" b="1" dirty="0"/>
              <a:t>smart person can do four things: </a:t>
            </a:r>
            <a:endParaRPr lang="en-US" b="1" dirty="0" smtClean="0"/>
          </a:p>
          <a:p>
            <a:pPr marL="514350" indent="-514350">
              <a:buAutoNum type="arabicPeriod"/>
            </a:pPr>
            <a:r>
              <a:rPr lang="en-US" b="1" dirty="0" smtClean="0"/>
              <a:t>see </a:t>
            </a:r>
            <a:r>
              <a:rPr lang="en-US" b="1" dirty="0"/>
              <a:t>useful information that other people can’t see or don’t notice; </a:t>
            </a:r>
            <a:endParaRPr lang="en-US" b="1" dirty="0" smtClean="0"/>
          </a:p>
          <a:p>
            <a:pPr marL="514350" indent="-514350">
              <a:buAutoNum type="arabicPeriod"/>
            </a:pPr>
            <a:r>
              <a:rPr lang="en-US" b="1" dirty="0" smtClean="0"/>
              <a:t>draw </a:t>
            </a:r>
            <a:r>
              <a:rPr lang="en-US" b="1" dirty="0"/>
              <a:t>accurate, useful conclusions from that information; </a:t>
            </a:r>
            <a:endParaRPr lang="en-US" b="1" dirty="0" smtClean="0"/>
          </a:p>
          <a:p>
            <a:pPr marL="0" indent="0">
              <a:buNone/>
            </a:pPr>
            <a:r>
              <a:rPr lang="en-US" b="1" dirty="0" smtClean="0"/>
              <a:t>3.   design </a:t>
            </a:r>
            <a:r>
              <a:rPr lang="en-US" b="1" dirty="0"/>
              <a:t>a useful goal that takes advantage of that </a:t>
            </a:r>
            <a:r>
              <a:rPr lang="en-US" b="1" dirty="0" smtClean="0"/>
              <a:t>information, </a:t>
            </a:r>
            <a:r>
              <a:rPr lang="en-US" b="1" dirty="0"/>
              <a:t>and </a:t>
            </a:r>
            <a:endParaRPr lang="en-US" b="1" dirty="0" smtClean="0"/>
          </a:p>
          <a:p>
            <a:pPr marL="514350" indent="-514350">
              <a:buAutoNum type="arabicPeriod" startAt="4"/>
            </a:pPr>
            <a:r>
              <a:rPr lang="en-US" b="1" dirty="0" smtClean="0"/>
              <a:t>create </a:t>
            </a:r>
            <a:r>
              <a:rPr lang="en-US" b="1" dirty="0"/>
              <a:t>an efficient and effective plan of action to attain that goal</a:t>
            </a:r>
            <a:r>
              <a:rPr lang="en-US" b="1" dirty="0" smtClean="0"/>
              <a:t>.</a:t>
            </a:r>
          </a:p>
          <a:p>
            <a:pPr marL="0" indent="0">
              <a:buNone/>
            </a:pPr>
            <a:r>
              <a:rPr lang="en-US" sz="1400" dirty="0" smtClean="0"/>
              <a:t> </a:t>
            </a:r>
            <a:endParaRPr lang="en-US" sz="1400" dirty="0"/>
          </a:p>
        </p:txBody>
      </p:sp>
      <p:sp>
        <p:nvSpPr>
          <p:cNvPr id="4" name="Slide Number Placeholder 3"/>
          <p:cNvSpPr>
            <a:spLocks noGrp="1"/>
          </p:cNvSpPr>
          <p:nvPr>
            <p:ph type="sldNum" sz="quarter" idx="12"/>
          </p:nvPr>
        </p:nvSpPr>
        <p:spPr/>
        <p:txBody>
          <a:bodyPr/>
          <a:lstStyle/>
          <a:p>
            <a:fld id="{8DDDE318-D48F-47F9-B208-9E64221B7028}" type="slidenum">
              <a:rPr lang="en-US" smtClean="0"/>
              <a:t>13</a:t>
            </a:fld>
            <a:endParaRPr lang="en-US"/>
          </a:p>
        </p:txBody>
      </p:sp>
    </p:spTree>
    <p:extLst>
      <p:ext uri="{BB962C8B-B14F-4D97-AF65-F5344CB8AC3E}">
        <p14:creationId xmlns:p14="http://schemas.microsoft.com/office/powerpoint/2010/main" val="142433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Smart Professional </a:t>
            </a:r>
          </a:p>
        </p:txBody>
      </p:sp>
      <p:sp>
        <p:nvSpPr>
          <p:cNvPr id="3" name="Content Placeholder 2"/>
          <p:cNvSpPr>
            <a:spLocks noGrp="1"/>
          </p:cNvSpPr>
          <p:nvPr>
            <p:ph idx="1"/>
          </p:nvPr>
        </p:nvSpPr>
        <p:spPr/>
        <p:txBody>
          <a:bodyPr/>
          <a:lstStyle/>
          <a:p>
            <a:endParaRPr lang="en-US" b="1" dirty="0" smtClean="0"/>
          </a:p>
          <a:p>
            <a:r>
              <a:rPr lang="en-US" b="1" dirty="0" smtClean="0"/>
              <a:t>More </a:t>
            </a:r>
            <a:r>
              <a:rPr lang="en-US" b="1" dirty="0"/>
              <a:t>simply, really smart people see the dots other people don’t </a:t>
            </a:r>
            <a:r>
              <a:rPr lang="en-US" b="1" dirty="0" smtClean="0"/>
              <a:t>see. </a:t>
            </a:r>
          </a:p>
          <a:p>
            <a:r>
              <a:rPr lang="en-US" b="1" dirty="0" smtClean="0"/>
              <a:t>They </a:t>
            </a:r>
            <a:r>
              <a:rPr lang="en-US" b="1" dirty="0"/>
              <a:t>connect those dots into an accurate </a:t>
            </a:r>
            <a:r>
              <a:rPr lang="en-US" b="1" dirty="0" smtClean="0"/>
              <a:t>picture.</a:t>
            </a:r>
          </a:p>
          <a:p>
            <a:r>
              <a:rPr lang="en-US" b="1" dirty="0" smtClean="0"/>
              <a:t>They </a:t>
            </a:r>
            <a:r>
              <a:rPr lang="en-US" b="1" dirty="0"/>
              <a:t>derive a useful goal from that picture, and </a:t>
            </a:r>
            <a:endParaRPr lang="en-US" b="1" dirty="0" smtClean="0"/>
          </a:p>
          <a:p>
            <a:r>
              <a:rPr lang="en-US" b="1" dirty="0" smtClean="0"/>
              <a:t>They </a:t>
            </a:r>
            <a:r>
              <a:rPr lang="en-US" b="1" dirty="0"/>
              <a:t>plan an efficient, effective way to reach that goal.</a:t>
            </a:r>
          </a:p>
        </p:txBody>
      </p:sp>
      <p:sp>
        <p:nvSpPr>
          <p:cNvPr id="4" name="Slide Number Placeholder 3"/>
          <p:cNvSpPr>
            <a:spLocks noGrp="1"/>
          </p:cNvSpPr>
          <p:nvPr>
            <p:ph type="sldNum" sz="quarter" idx="12"/>
          </p:nvPr>
        </p:nvSpPr>
        <p:spPr/>
        <p:txBody>
          <a:bodyPr/>
          <a:lstStyle/>
          <a:p>
            <a:fld id="{8DDDE318-D48F-47F9-B208-9E64221B7028}" type="slidenum">
              <a:rPr lang="en-US" smtClean="0"/>
              <a:t>14</a:t>
            </a:fld>
            <a:endParaRPr lang="en-US"/>
          </a:p>
        </p:txBody>
      </p:sp>
    </p:spTree>
    <p:extLst>
      <p:ext uri="{BB962C8B-B14F-4D97-AF65-F5344CB8AC3E}">
        <p14:creationId xmlns:p14="http://schemas.microsoft.com/office/powerpoint/2010/main" val="1287573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Smart libraries</a:t>
            </a:r>
            <a:endParaRPr lang="en-US" sz="3200" dirty="0">
              <a:latin typeface="+mn-lt"/>
            </a:endParaRPr>
          </a:p>
        </p:txBody>
      </p:sp>
      <p:sp>
        <p:nvSpPr>
          <p:cNvPr id="3" name="Content Placeholder 2"/>
          <p:cNvSpPr>
            <a:spLocks noGrp="1"/>
          </p:cNvSpPr>
          <p:nvPr>
            <p:ph idx="1"/>
          </p:nvPr>
        </p:nvSpPr>
        <p:spPr/>
        <p:txBody>
          <a:bodyPr/>
          <a:lstStyle/>
          <a:p>
            <a:r>
              <a:rPr lang="en-US" b="1" dirty="0">
                <a:solidFill>
                  <a:srgbClr val="FF0000"/>
                </a:solidFill>
              </a:rPr>
              <a:t>The concept of smart libraries involves developing, transforming and repositioning libraries to innovate and strive for improvement. </a:t>
            </a:r>
            <a:endParaRPr lang="en-US" b="1" dirty="0" smtClean="0">
              <a:solidFill>
                <a:srgbClr val="FF0000"/>
              </a:solidFill>
            </a:endParaRPr>
          </a:p>
          <a:p>
            <a:r>
              <a:rPr lang="en-US" b="1" dirty="0" smtClean="0"/>
              <a:t>Smart </a:t>
            </a:r>
            <a:r>
              <a:rPr lang="en-US" b="1" dirty="0"/>
              <a:t>libraries have transformative impact on users to operate according to high professional standards, ethical principles and values. </a:t>
            </a:r>
            <a:endParaRPr lang="en-US" b="1" dirty="0" smtClean="0"/>
          </a:p>
          <a:p>
            <a:r>
              <a:rPr lang="en-US" b="1" dirty="0" smtClean="0"/>
              <a:t>These </a:t>
            </a:r>
            <a:r>
              <a:rPr lang="en-US" b="1" dirty="0"/>
              <a:t>libraries, exemplify knowledge-based organizations, use research and data to build understanding, make decisions and decide the future, focus on laws, principles, ambiguity, uncertainty to create positive outcomes and constructive relationships.</a:t>
            </a:r>
          </a:p>
        </p:txBody>
      </p:sp>
      <p:sp>
        <p:nvSpPr>
          <p:cNvPr id="4" name="Slide Number Placeholder 3"/>
          <p:cNvSpPr>
            <a:spLocks noGrp="1"/>
          </p:cNvSpPr>
          <p:nvPr>
            <p:ph type="sldNum" sz="quarter" idx="12"/>
          </p:nvPr>
        </p:nvSpPr>
        <p:spPr/>
        <p:txBody>
          <a:bodyPr/>
          <a:lstStyle/>
          <a:p>
            <a:fld id="{8DDDE318-D48F-47F9-B208-9E64221B7028}" type="slidenum">
              <a:rPr lang="en-US" smtClean="0"/>
              <a:t>15</a:t>
            </a:fld>
            <a:endParaRPr lang="en-US"/>
          </a:p>
        </p:txBody>
      </p:sp>
    </p:spTree>
    <p:extLst>
      <p:ext uri="{BB962C8B-B14F-4D97-AF65-F5344CB8AC3E}">
        <p14:creationId xmlns:p14="http://schemas.microsoft.com/office/powerpoint/2010/main" val="927321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Smart libraries… </a:t>
            </a:r>
          </a:p>
        </p:txBody>
      </p:sp>
      <p:sp>
        <p:nvSpPr>
          <p:cNvPr id="3" name="Content Placeholder 2"/>
          <p:cNvSpPr>
            <a:spLocks noGrp="1"/>
          </p:cNvSpPr>
          <p:nvPr>
            <p:ph idx="1"/>
          </p:nvPr>
        </p:nvSpPr>
        <p:spPr/>
        <p:txBody>
          <a:bodyPr>
            <a:normAutofit/>
          </a:bodyPr>
          <a:lstStyle/>
          <a:p>
            <a:endParaRPr lang="en-US" b="1" dirty="0" smtClean="0"/>
          </a:p>
          <a:p>
            <a:r>
              <a:rPr lang="en-US" b="1" dirty="0" smtClean="0"/>
              <a:t>Smart libraries offer smart services. </a:t>
            </a:r>
          </a:p>
          <a:p>
            <a:r>
              <a:rPr lang="en-US" b="1" dirty="0" smtClean="0">
                <a:solidFill>
                  <a:srgbClr val="FF0000"/>
                </a:solidFill>
              </a:rPr>
              <a:t>Smart services are services that are informative, interactive, innovative, improving and  international in scope. </a:t>
            </a:r>
          </a:p>
          <a:p>
            <a:r>
              <a:rPr lang="en-US" b="1" dirty="0" smtClean="0"/>
              <a:t>Smart services enrich the lives of the members of a smart community.  </a:t>
            </a:r>
          </a:p>
          <a:p>
            <a:r>
              <a:rPr lang="en-US" b="1" dirty="0" smtClean="0"/>
              <a:t>Smart services provide networked communities with interactive software and multimedia content through secure community access facilities. </a:t>
            </a:r>
            <a:endParaRPr lang="en-US" b="1" dirty="0"/>
          </a:p>
        </p:txBody>
      </p:sp>
      <p:sp>
        <p:nvSpPr>
          <p:cNvPr id="4" name="Slide Number Placeholder 3"/>
          <p:cNvSpPr>
            <a:spLocks noGrp="1"/>
          </p:cNvSpPr>
          <p:nvPr>
            <p:ph type="sldNum" sz="quarter" idx="12"/>
          </p:nvPr>
        </p:nvSpPr>
        <p:spPr/>
        <p:txBody>
          <a:bodyPr/>
          <a:lstStyle/>
          <a:p>
            <a:fld id="{8DDDE318-D48F-47F9-B208-9E64221B7028}" type="slidenum">
              <a:rPr lang="en-US" smtClean="0"/>
              <a:t>16</a:t>
            </a:fld>
            <a:endParaRPr lang="en-US"/>
          </a:p>
        </p:txBody>
      </p:sp>
    </p:spTree>
    <p:extLst>
      <p:ext uri="{BB962C8B-B14F-4D97-AF65-F5344CB8AC3E}">
        <p14:creationId xmlns:p14="http://schemas.microsoft.com/office/powerpoint/2010/main" val="3996810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Smart challengers</a:t>
            </a:r>
            <a:endParaRPr lang="en-US" sz="3200" dirty="0">
              <a:latin typeface="+mn-lt"/>
            </a:endParaRPr>
          </a:p>
        </p:txBody>
      </p:sp>
      <p:sp>
        <p:nvSpPr>
          <p:cNvPr id="3" name="Content Placeholder 2"/>
          <p:cNvSpPr>
            <a:spLocks noGrp="1"/>
          </p:cNvSpPr>
          <p:nvPr>
            <p:ph idx="1"/>
          </p:nvPr>
        </p:nvSpPr>
        <p:spPr/>
        <p:txBody>
          <a:bodyPr>
            <a:normAutofit fontScale="85000" lnSpcReduction="20000"/>
          </a:bodyPr>
          <a:lstStyle/>
          <a:p>
            <a:r>
              <a:rPr lang="en-US" b="1" dirty="0" smtClean="0"/>
              <a:t>Smart formats: e-books, kindles, </a:t>
            </a:r>
            <a:r>
              <a:rPr lang="en-US" b="1" dirty="0" err="1" smtClean="0"/>
              <a:t>vooks</a:t>
            </a:r>
            <a:r>
              <a:rPr lang="en-US" b="1" dirty="0" smtClean="0"/>
              <a:t> and so on.</a:t>
            </a:r>
          </a:p>
          <a:p>
            <a:r>
              <a:rPr lang="en-US" b="1" dirty="0" smtClean="0"/>
              <a:t>Implementing Web 2.0 technologies</a:t>
            </a:r>
          </a:p>
          <a:p>
            <a:r>
              <a:rPr lang="en-US" b="1" dirty="0" smtClean="0"/>
              <a:t>Portal development</a:t>
            </a:r>
          </a:p>
          <a:p>
            <a:r>
              <a:rPr lang="en-US" b="1" dirty="0" smtClean="0"/>
              <a:t> Social networking: </a:t>
            </a:r>
            <a:endParaRPr lang="en-US" b="1" dirty="0"/>
          </a:p>
          <a:p>
            <a:pPr marL="0" indent="0">
              <a:buNone/>
            </a:pPr>
            <a:r>
              <a:rPr lang="en-US" b="1" dirty="0" smtClean="0"/>
              <a:t>	-- Generation Y behavior</a:t>
            </a:r>
          </a:p>
          <a:p>
            <a:pPr marL="0" indent="0">
              <a:buNone/>
            </a:pPr>
            <a:r>
              <a:rPr lang="en-US" b="1" dirty="0"/>
              <a:t>	</a:t>
            </a:r>
            <a:r>
              <a:rPr lang="en-US" b="1" dirty="0" smtClean="0"/>
              <a:t>-- Information from peer networks</a:t>
            </a:r>
          </a:p>
          <a:p>
            <a:pPr marL="0" indent="0">
              <a:buNone/>
            </a:pPr>
            <a:r>
              <a:rPr lang="en-US" b="1" dirty="0"/>
              <a:t>	</a:t>
            </a:r>
            <a:r>
              <a:rPr lang="en-US" b="1" dirty="0" smtClean="0"/>
              <a:t>-- Reliability of information</a:t>
            </a:r>
          </a:p>
          <a:p>
            <a:r>
              <a:rPr lang="en-US" b="1" dirty="0" smtClean="0"/>
              <a:t>New models of publication: </a:t>
            </a:r>
          </a:p>
          <a:p>
            <a:pPr marL="0" indent="0">
              <a:buNone/>
            </a:pPr>
            <a:r>
              <a:rPr lang="en-US" b="1" dirty="0"/>
              <a:t>	</a:t>
            </a:r>
            <a:r>
              <a:rPr lang="en-US" b="1" dirty="0" smtClean="0"/>
              <a:t>-- Fee or free</a:t>
            </a:r>
          </a:p>
          <a:p>
            <a:pPr marL="0" indent="0">
              <a:buNone/>
            </a:pPr>
            <a:r>
              <a:rPr lang="en-US" b="1" dirty="0"/>
              <a:t>	</a:t>
            </a:r>
            <a:r>
              <a:rPr lang="en-US" b="1" dirty="0" smtClean="0"/>
              <a:t>-- Google books settlement </a:t>
            </a:r>
          </a:p>
          <a:p>
            <a:pPr marL="0" indent="0">
              <a:buNone/>
            </a:pPr>
            <a:r>
              <a:rPr lang="en-US" dirty="0"/>
              <a:t>	</a:t>
            </a:r>
          </a:p>
        </p:txBody>
      </p:sp>
      <p:sp>
        <p:nvSpPr>
          <p:cNvPr id="4" name="Slide Number Placeholder 3"/>
          <p:cNvSpPr>
            <a:spLocks noGrp="1"/>
          </p:cNvSpPr>
          <p:nvPr>
            <p:ph type="sldNum" sz="quarter" idx="12"/>
          </p:nvPr>
        </p:nvSpPr>
        <p:spPr/>
        <p:txBody>
          <a:bodyPr/>
          <a:lstStyle/>
          <a:p>
            <a:fld id="{8DDDE318-D48F-47F9-B208-9E64221B7028}" type="slidenum">
              <a:rPr lang="en-US" smtClean="0"/>
              <a:t>17</a:t>
            </a:fld>
            <a:endParaRPr lang="en-US"/>
          </a:p>
        </p:txBody>
      </p:sp>
    </p:spTree>
    <p:extLst>
      <p:ext uri="{BB962C8B-B14F-4D97-AF65-F5344CB8AC3E}">
        <p14:creationId xmlns:p14="http://schemas.microsoft.com/office/powerpoint/2010/main" val="3756394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Smart </a:t>
            </a:r>
            <a:r>
              <a:rPr lang="en-US" sz="3200" dirty="0" smtClean="0">
                <a:latin typeface="+mn-lt"/>
              </a:rPr>
              <a:t>challengers…</a:t>
            </a:r>
            <a:endParaRPr lang="en-US" sz="3200" dirty="0">
              <a:latin typeface="+mn-lt"/>
            </a:endParaRPr>
          </a:p>
        </p:txBody>
      </p:sp>
      <p:sp>
        <p:nvSpPr>
          <p:cNvPr id="3" name="Content Placeholder 2"/>
          <p:cNvSpPr>
            <a:spLocks noGrp="1"/>
          </p:cNvSpPr>
          <p:nvPr>
            <p:ph idx="1"/>
          </p:nvPr>
        </p:nvSpPr>
        <p:spPr/>
        <p:txBody>
          <a:bodyPr/>
          <a:lstStyle/>
          <a:p>
            <a:r>
              <a:rPr lang="en-US" b="1" dirty="0" smtClean="0"/>
              <a:t>Delivering library services through mobile services </a:t>
            </a:r>
            <a:endParaRPr lang="en-US" b="1" dirty="0"/>
          </a:p>
          <a:p>
            <a:r>
              <a:rPr lang="en-US" b="1" dirty="0" smtClean="0"/>
              <a:t>New roles for professional associations</a:t>
            </a:r>
          </a:p>
          <a:p>
            <a:pPr marL="0" indent="0">
              <a:buNone/>
            </a:pPr>
            <a:r>
              <a:rPr lang="en-US" b="1" dirty="0"/>
              <a:t>	</a:t>
            </a:r>
            <a:r>
              <a:rPr lang="en-US" b="1" dirty="0" smtClean="0"/>
              <a:t>-- Widening their interest</a:t>
            </a:r>
          </a:p>
          <a:p>
            <a:pPr marL="0" indent="0">
              <a:buNone/>
            </a:pPr>
            <a:r>
              <a:rPr lang="en-US" b="1" dirty="0"/>
              <a:t>	</a:t>
            </a:r>
            <a:r>
              <a:rPr lang="en-US" b="1" dirty="0" smtClean="0"/>
              <a:t>-- Widening their spheres of influence</a:t>
            </a:r>
          </a:p>
          <a:p>
            <a:pPr marL="0" indent="0">
              <a:buNone/>
            </a:pPr>
            <a:r>
              <a:rPr lang="en-US" b="1" dirty="0"/>
              <a:t>	</a:t>
            </a:r>
            <a:r>
              <a:rPr lang="en-US" b="1" dirty="0" smtClean="0"/>
              <a:t>--  Preparing their members for the new world of information 			and knowledge management</a:t>
            </a:r>
          </a:p>
          <a:p>
            <a:pPr marL="0" indent="0">
              <a:buNone/>
            </a:pPr>
            <a:r>
              <a:rPr lang="en-US" b="1" dirty="0"/>
              <a:t>	</a:t>
            </a:r>
            <a:r>
              <a:rPr lang="en-US" b="1" dirty="0" smtClean="0"/>
              <a:t>-- Lobbying, explaining and lobbying with decision makers</a:t>
            </a:r>
            <a:endParaRPr lang="en-US" b="1" dirty="0"/>
          </a:p>
        </p:txBody>
      </p:sp>
      <p:sp>
        <p:nvSpPr>
          <p:cNvPr id="4" name="Slide Number Placeholder 3"/>
          <p:cNvSpPr>
            <a:spLocks noGrp="1"/>
          </p:cNvSpPr>
          <p:nvPr>
            <p:ph type="sldNum" sz="quarter" idx="12"/>
          </p:nvPr>
        </p:nvSpPr>
        <p:spPr/>
        <p:txBody>
          <a:bodyPr/>
          <a:lstStyle/>
          <a:p>
            <a:fld id="{8DDDE318-D48F-47F9-B208-9E64221B7028}" type="slidenum">
              <a:rPr lang="en-US" smtClean="0"/>
              <a:t>18</a:t>
            </a:fld>
            <a:endParaRPr lang="en-US"/>
          </a:p>
        </p:txBody>
      </p:sp>
    </p:spTree>
    <p:extLst>
      <p:ext uri="{BB962C8B-B14F-4D97-AF65-F5344CB8AC3E}">
        <p14:creationId xmlns:p14="http://schemas.microsoft.com/office/powerpoint/2010/main" val="1173168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8DDDE318-D48F-47F9-B208-9E64221B7028}" type="slidenum">
              <a:rPr lang="en-US" smtClean="0"/>
              <a:t>19</a:t>
            </a:fld>
            <a:endParaRPr lang="en-US"/>
          </a:p>
        </p:txBody>
      </p:sp>
    </p:spTree>
    <p:extLst>
      <p:ext uri="{BB962C8B-B14F-4D97-AF65-F5344CB8AC3E}">
        <p14:creationId xmlns:p14="http://schemas.microsoft.com/office/powerpoint/2010/main" val="272931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b="1" dirty="0" smtClean="0">
                <a:solidFill>
                  <a:srgbClr val="FF0000"/>
                </a:solidFill>
              </a:rPr>
              <a:t>The </a:t>
            </a:r>
            <a:r>
              <a:rPr lang="en-US" b="1" dirty="0">
                <a:solidFill>
                  <a:srgbClr val="FF0000"/>
                </a:solidFill>
              </a:rPr>
              <a:t>secret of genius is to carry the spirit of the child into old age, which means never losing your enthusiasm. </a:t>
            </a:r>
          </a:p>
          <a:p>
            <a:pPr marL="0" indent="0">
              <a:buNone/>
            </a:pPr>
            <a:r>
              <a:rPr lang="en-US" b="1" dirty="0">
                <a:solidFill>
                  <a:srgbClr val="FF0000"/>
                </a:solidFill>
              </a:rPr>
              <a:t>							 </a:t>
            </a:r>
            <a:r>
              <a:rPr lang="en-US" b="1" dirty="0" smtClean="0">
                <a:solidFill>
                  <a:srgbClr val="FF0000"/>
                </a:solidFill>
              </a:rPr>
              <a:t>       -- </a:t>
            </a:r>
            <a:r>
              <a:rPr lang="en-US" b="1" dirty="0">
                <a:solidFill>
                  <a:srgbClr val="FF0000"/>
                </a:solidFill>
              </a:rPr>
              <a:t>Aldous Huxley</a:t>
            </a:r>
          </a:p>
          <a:p>
            <a:pPr marL="0" indent="0">
              <a:buNone/>
            </a:pPr>
            <a:endParaRPr lang="en-US" dirty="0"/>
          </a:p>
        </p:txBody>
      </p:sp>
      <p:sp>
        <p:nvSpPr>
          <p:cNvPr id="4" name="Slide Number Placeholder 3"/>
          <p:cNvSpPr>
            <a:spLocks noGrp="1"/>
          </p:cNvSpPr>
          <p:nvPr>
            <p:ph type="sldNum" sz="quarter" idx="12"/>
          </p:nvPr>
        </p:nvSpPr>
        <p:spPr/>
        <p:txBody>
          <a:bodyPr/>
          <a:lstStyle/>
          <a:p>
            <a:fld id="{8DDDE318-D48F-47F9-B208-9E64221B7028}" type="slidenum">
              <a:rPr lang="en-US" smtClean="0"/>
              <a:t>2</a:t>
            </a:fld>
            <a:endParaRPr lang="en-US"/>
          </a:p>
        </p:txBody>
      </p:sp>
    </p:spTree>
    <p:extLst>
      <p:ext uri="{BB962C8B-B14F-4D97-AF65-F5344CB8AC3E}">
        <p14:creationId xmlns:p14="http://schemas.microsoft.com/office/powerpoint/2010/main" val="253670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Smart </a:t>
            </a:r>
            <a:r>
              <a:rPr lang="en-US" sz="3200" dirty="0" smtClean="0">
                <a:latin typeface="+mn-lt"/>
              </a:rPr>
              <a:t>libraries by Samsung</a:t>
            </a:r>
            <a:endParaRPr lang="en-US" sz="3200" dirty="0">
              <a:latin typeface="+mn-lt"/>
            </a:endParaRPr>
          </a:p>
        </p:txBody>
      </p:sp>
      <p:sp>
        <p:nvSpPr>
          <p:cNvPr id="3" name="Content Placeholder 2"/>
          <p:cNvSpPr>
            <a:spLocks noGrp="1"/>
          </p:cNvSpPr>
          <p:nvPr>
            <p:ph idx="1"/>
          </p:nvPr>
        </p:nvSpPr>
        <p:spPr/>
        <p:txBody>
          <a:bodyPr/>
          <a:lstStyle/>
          <a:p>
            <a:r>
              <a:rPr lang="en-US" b="1" dirty="0" smtClean="0"/>
              <a:t>A new vision of the libraries was put forward by Samsung. </a:t>
            </a:r>
          </a:p>
          <a:p>
            <a:r>
              <a:rPr lang="en-US" b="1" dirty="0" smtClean="0"/>
              <a:t>Their philosophy is that although </a:t>
            </a:r>
            <a:r>
              <a:rPr lang="en-US" b="1" dirty="0"/>
              <a:t>there’s nothing wrong with silently studying by oneself at a local library, </a:t>
            </a:r>
            <a:r>
              <a:rPr lang="en-US" b="1" dirty="0">
                <a:solidFill>
                  <a:srgbClr val="FF0000"/>
                </a:solidFill>
              </a:rPr>
              <a:t>studying with a group can ultimately prove more </a:t>
            </a:r>
            <a:r>
              <a:rPr lang="en-US" b="1" dirty="0" smtClean="0">
                <a:solidFill>
                  <a:srgbClr val="FF0000"/>
                </a:solidFill>
              </a:rPr>
              <a:t>productive.</a:t>
            </a:r>
          </a:p>
          <a:p>
            <a:r>
              <a:rPr lang="en-US" b="1" dirty="0" smtClean="0">
                <a:solidFill>
                  <a:srgbClr val="FF0000"/>
                </a:solidFill>
              </a:rPr>
              <a:t>This allows </a:t>
            </a:r>
            <a:r>
              <a:rPr lang="en-US" b="1" dirty="0">
                <a:solidFill>
                  <a:srgbClr val="FF0000"/>
                </a:solidFill>
              </a:rPr>
              <a:t>one’s ideas to be constructively critiqued and their progress to be appraised. </a:t>
            </a:r>
            <a:endParaRPr lang="en-US" b="1" dirty="0" smtClean="0">
              <a:solidFill>
                <a:srgbClr val="FF0000"/>
              </a:solidFill>
            </a:endParaRPr>
          </a:p>
          <a:p>
            <a:r>
              <a:rPr lang="en-US" b="1" dirty="0" smtClean="0"/>
              <a:t>While </a:t>
            </a:r>
            <a:r>
              <a:rPr lang="en-US" b="1" dirty="0"/>
              <a:t>an innovative thought or groundbreaking idea may certainly hatch in the mind of one person, honing such an idea with others’ informed input can go a long way toward improving and realizing it.</a:t>
            </a:r>
          </a:p>
        </p:txBody>
      </p:sp>
      <p:sp>
        <p:nvSpPr>
          <p:cNvPr id="4" name="Slide Number Placeholder 3"/>
          <p:cNvSpPr>
            <a:spLocks noGrp="1"/>
          </p:cNvSpPr>
          <p:nvPr>
            <p:ph type="sldNum" sz="quarter" idx="12"/>
          </p:nvPr>
        </p:nvSpPr>
        <p:spPr/>
        <p:txBody>
          <a:bodyPr/>
          <a:lstStyle/>
          <a:p>
            <a:fld id="{8DDDE318-D48F-47F9-B208-9E64221B7028}" type="slidenum">
              <a:rPr lang="en-US" smtClean="0"/>
              <a:t>20</a:t>
            </a:fld>
            <a:endParaRPr lang="en-US"/>
          </a:p>
        </p:txBody>
      </p:sp>
    </p:spTree>
    <p:extLst>
      <p:ext uri="{BB962C8B-B14F-4D97-AF65-F5344CB8AC3E}">
        <p14:creationId xmlns:p14="http://schemas.microsoft.com/office/powerpoint/2010/main" val="2974257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Smart libraries…</a:t>
            </a:r>
          </a:p>
        </p:txBody>
      </p:sp>
      <p:sp>
        <p:nvSpPr>
          <p:cNvPr id="3" name="Content Placeholder 2"/>
          <p:cNvSpPr>
            <a:spLocks noGrp="1"/>
          </p:cNvSpPr>
          <p:nvPr>
            <p:ph idx="1"/>
          </p:nvPr>
        </p:nvSpPr>
        <p:spPr/>
        <p:txBody>
          <a:bodyPr/>
          <a:lstStyle/>
          <a:p>
            <a:endParaRPr lang="en-US" b="1" dirty="0" smtClean="0"/>
          </a:p>
          <a:p>
            <a:r>
              <a:rPr lang="en-US" b="1" dirty="0" smtClean="0"/>
              <a:t>The </a:t>
            </a:r>
            <a:r>
              <a:rPr lang="en-US" b="1" dirty="0"/>
              <a:t>first S</a:t>
            </a:r>
            <a:r>
              <a:rPr lang="en-US" b="1" dirty="0" smtClean="0"/>
              <a:t>. hub</a:t>
            </a:r>
            <a:r>
              <a:rPr lang="en-US" b="1" dirty="0"/>
              <a:t>, installed in the Ho Chi Minh City General Science Library, opened its doors in October </a:t>
            </a:r>
            <a:r>
              <a:rPr lang="en-US" b="1" dirty="0" smtClean="0"/>
              <a:t>2016. </a:t>
            </a:r>
          </a:p>
          <a:p>
            <a:r>
              <a:rPr lang="en-US" b="1" dirty="0" smtClean="0"/>
              <a:t>S. hub </a:t>
            </a:r>
            <a:r>
              <a:rPr lang="en-US" b="1" dirty="0"/>
              <a:t>Hanoi, meanwhile, which established a collaborative space for students and young professionals to gather in the Vietnamese capital, launched </a:t>
            </a:r>
            <a:r>
              <a:rPr lang="en-US" b="1" dirty="0" smtClean="0"/>
              <a:t>it on 24 November 2016. </a:t>
            </a:r>
            <a:endParaRPr lang="en-US" b="1" dirty="0"/>
          </a:p>
        </p:txBody>
      </p:sp>
      <p:sp>
        <p:nvSpPr>
          <p:cNvPr id="4" name="Slide Number Placeholder 3"/>
          <p:cNvSpPr>
            <a:spLocks noGrp="1"/>
          </p:cNvSpPr>
          <p:nvPr>
            <p:ph type="sldNum" sz="quarter" idx="12"/>
          </p:nvPr>
        </p:nvSpPr>
        <p:spPr/>
        <p:txBody>
          <a:bodyPr/>
          <a:lstStyle/>
          <a:p>
            <a:fld id="{8DDDE318-D48F-47F9-B208-9E64221B7028}" type="slidenum">
              <a:rPr lang="en-US" smtClean="0"/>
              <a:t>21</a:t>
            </a:fld>
            <a:endParaRPr lang="en-US"/>
          </a:p>
        </p:txBody>
      </p:sp>
    </p:spTree>
    <p:extLst>
      <p:ext uri="{BB962C8B-B14F-4D97-AF65-F5344CB8AC3E}">
        <p14:creationId xmlns:p14="http://schemas.microsoft.com/office/powerpoint/2010/main" val="3939525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424825"/>
            <a:ext cx="12191999" cy="7282825"/>
          </a:xfrm>
          <a:prstGeom prst="rect">
            <a:avLst/>
          </a:prstGeom>
        </p:spPr>
      </p:pic>
      <p:sp>
        <p:nvSpPr>
          <p:cNvPr id="2" name="Slide Number Placeholder 1"/>
          <p:cNvSpPr>
            <a:spLocks noGrp="1"/>
          </p:cNvSpPr>
          <p:nvPr>
            <p:ph type="sldNum" sz="quarter" idx="12"/>
          </p:nvPr>
        </p:nvSpPr>
        <p:spPr/>
        <p:txBody>
          <a:bodyPr/>
          <a:lstStyle/>
          <a:p>
            <a:fld id="{8DDDE318-D48F-47F9-B208-9E64221B7028}" type="slidenum">
              <a:rPr lang="en-US" smtClean="0"/>
              <a:t>22</a:t>
            </a:fld>
            <a:endParaRPr lang="en-US"/>
          </a:p>
        </p:txBody>
      </p:sp>
    </p:spTree>
    <p:extLst>
      <p:ext uri="{BB962C8B-B14F-4D97-AF65-F5344CB8AC3E}">
        <p14:creationId xmlns:p14="http://schemas.microsoft.com/office/powerpoint/2010/main" val="2513136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2" name="Slide Number Placeholder 1"/>
          <p:cNvSpPr>
            <a:spLocks noGrp="1"/>
          </p:cNvSpPr>
          <p:nvPr>
            <p:ph type="sldNum" sz="quarter" idx="12"/>
          </p:nvPr>
        </p:nvSpPr>
        <p:spPr/>
        <p:txBody>
          <a:bodyPr/>
          <a:lstStyle/>
          <a:p>
            <a:fld id="{8DDDE318-D48F-47F9-B208-9E64221B7028}" type="slidenum">
              <a:rPr lang="en-US" smtClean="0"/>
              <a:t>23</a:t>
            </a:fld>
            <a:endParaRPr lang="en-US"/>
          </a:p>
        </p:txBody>
      </p:sp>
    </p:spTree>
    <p:extLst>
      <p:ext uri="{BB962C8B-B14F-4D97-AF65-F5344CB8AC3E}">
        <p14:creationId xmlns:p14="http://schemas.microsoft.com/office/powerpoint/2010/main" val="2329235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Smart libraries by </a:t>
            </a:r>
            <a:r>
              <a:rPr lang="en-US" sz="3200" dirty="0" smtClean="0">
                <a:latin typeface="+mn-lt"/>
              </a:rPr>
              <a:t>Samsung…</a:t>
            </a:r>
            <a:endParaRPr lang="en-US" sz="3200" dirty="0">
              <a:latin typeface="+mn-lt"/>
            </a:endParaRPr>
          </a:p>
        </p:txBody>
      </p:sp>
      <p:sp>
        <p:nvSpPr>
          <p:cNvPr id="3" name="Content Placeholder 2"/>
          <p:cNvSpPr>
            <a:spLocks noGrp="1"/>
          </p:cNvSpPr>
          <p:nvPr>
            <p:ph idx="1"/>
          </p:nvPr>
        </p:nvSpPr>
        <p:spPr/>
        <p:txBody>
          <a:bodyPr>
            <a:normAutofit fontScale="92500" lnSpcReduction="10000"/>
          </a:bodyPr>
          <a:lstStyle/>
          <a:p>
            <a:r>
              <a:rPr lang="en-US" b="1" dirty="0"/>
              <a:t>The goal of the initiative is not only to update the facilities with modern tech like touchscreen monitors and personal tablets, but to also </a:t>
            </a:r>
            <a:r>
              <a:rPr lang="en-US" b="1" dirty="0">
                <a:solidFill>
                  <a:srgbClr val="FF0000"/>
                </a:solidFill>
              </a:rPr>
              <a:t>create spaces that can serve as scholarly hubs where people, especially students, may gather and nurture one another’s academic inclinations</a:t>
            </a:r>
            <a:r>
              <a:rPr lang="en-US" b="1" dirty="0" smtClean="0">
                <a:solidFill>
                  <a:srgbClr val="FF0000"/>
                </a:solidFill>
              </a:rPr>
              <a:t>.</a:t>
            </a:r>
          </a:p>
          <a:p>
            <a:r>
              <a:rPr lang="en-US" b="1" dirty="0"/>
              <a:t>Samsung launched its Sixth SMART Library for the </a:t>
            </a:r>
            <a:r>
              <a:rPr lang="en-US" b="1" dirty="0" err="1"/>
              <a:t>Pusat</a:t>
            </a:r>
            <a:r>
              <a:rPr lang="en-US" b="1" dirty="0"/>
              <a:t> </a:t>
            </a:r>
            <a:r>
              <a:rPr lang="en-US" b="1" dirty="0" err="1"/>
              <a:t>Latihan</a:t>
            </a:r>
            <a:r>
              <a:rPr lang="en-US" b="1" dirty="0"/>
              <a:t> Polis (PULAPOL </a:t>
            </a:r>
            <a:r>
              <a:rPr lang="en-US" b="1" dirty="0" smtClean="0"/>
              <a:t>-- Malaysian </a:t>
            </a:r>
            <a:r>
              <a:rPr lang="en-US" b="1" dirty="0"/>
              <a:t>Police Training Centre </a:t>
            </a:r>
            <a:r>
              <a:rPr lang="en-US" b="1" dirty="0" smtClean="0"/>
              <a:t>) </a:t>
            </a:r>
            <a:r>
              <a:rPr lang="en-US" b="1" dirty="0"/>
              <a:t>Kuala Lumpur. </a:t>
            </a:r>
          </a:p>
          <a:p>
            <a:r>
              <a:rPr lang="en-US" b="1" dirty="0" smtClean="0"/>
              <a:t>With </a:t>
            </a:r>
            <a:r>
              <a:rPr lang="en-US" b="1" dirty="0"/>
              <a:t>the launch of Samsung SMART Library in PULAPOL </a:t>
            </a:r>
            <a:r>
              <a:rPr lang="en-US" b="1" dirty="0" smtClean="0"/>
              <a:t>KL, </a:t>
            </a:r>
            <a:r>
              <a:rPr lang="en-US" b="1" dirty="0"/>
              <a:t>more users and young police officers can now have access to plenty of digital reading resources to assist their mandatory trainings and a wide range of information that will help enrich their minds. </a:t>
            </a:r>
            <a:endParaRPr lang="en-US" b="1" dirty="0" smtClean="0"/>
          </a:p>
          <a:p>
            <a:r>
              <a:rPr lang="en-US" b="1" dirty="0" smtClean="0">
                <a:solidFill>
                  <a:srgbClr val="FF0000"/>
                </a:solidFill>
              </a:rPr>
              <a:t>This </a:t>
            </a:r>
            <a:r>
              <a:rPr lang="en-US" b="1" dirty="0">
                <a:solidFill>
                  <a:srgbClr val="FF0000"/>
                </a:solidFill>
              </a:rPr>
              <a:t>initiative is also in line with Samsung’s aim to spread positive change for everyone, helping them live a better life full of possibilities.</a:t>
            </a:r>
          </a:p>
        </p:txBody>
      </p:sp>
      <p:sp>
        <p:nvSpPr>
          <p:cNvPr id="4" name="Slide Number Placeholder 3"/>
          <p:cNvSpPr>
            <a:spLocks noGrp="1"/>
          </p:cNvSpPr>
          <p:nvPr>
            <p:ph type="sldNum" sz="quarter" idx="12"/>
          </p:nvPr>
        </p:nvSpPr>
        <p:spPr/>
        <p:txBody>
          <a:bodyPr/>
          <a:lstStyle/>
          <a:p>
            <a:fld id="{8DDDE318-D48F-47F9-B208-9E64221B7028}" type="slidenum">
              <a:rPr lang="en-US" smtClean="0"/>
              <a:t>24</a:t>
            </a:fld>
            <a:endParaRPr lang="en-US"/>
          </a:p>
        </p:txBody>
      </p:sp>
    </p:spTree>
    <p:extLst>
      <p:ext uri="{BB962C8B-B14F-4D97-AF65-F5344CB8AC3E}">
        <p14:creationId xmlns:p14="http://schemas.microsoft.com/office/powerpoint/2010/main" val="2311616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algn="ctr"/>
            <a:r>
              <a:rPr lang="en-US" sz="3200" dirty="0" smtClean="0">
                <a:latin typeface="+mn-lt"/>
              </a:rPr>
              <a:t>Professional and Personal Competencies </a:t>
            </a:r>
            <a:endParaRPr lang="en-US" sz="3200" dirty="0">
              <a:latin typeface="+mn-lt"/>
            </a:endParaRPr>
          </a:p>
        </p:txBody>
      </p:sp>
      <p:sp>
        <p:nvSpPr>
          <p:cNvPr id="48131" name="Rectangle 3"/>
          <p:cNvSpPr>
            <a:spLocks noGrp="1" noChangeArrowheads="1"/>
          </p:cNvSpPr>
          <p:nvPr>
            <p:ph type="body" idx="1"/>
          </p:nvPr>
        </p:nvSpPr>
        <p:spPr/>
        <p:txBody>
          <a:bodyPr>
            <a:normAutofit/>
          </a:bodyPr>
          <a:lstStyle/>
          <a:p>
            <a:pPr>
              <a:lnSpc>
                <a:spcPct val="90000"/>
              </a:lnSpc>
            </a:pPr>
            <a:r>
              <a:rPr lang="en-US" sz="2800" b="1" dirty="0" smtClean="0"/>
              <a:t>Competency </a:t>
            </a:r>
            <a:r>
              <a:rPr lang="en-US" sz="2800" b="1" dirty="0"/>
              <a:t>is very often thought of as the possession of necessary </a:t>
            </a:r>
            <a:r>
              <a:rPr lang="en-US" sz="2800" b="1" i="1" dirty="0">
                <a:solidFill>
                  <a:srgbClr val="FF0000"/>
                </a:solidFill>
              </a:rPr>
              <a:t>skills</a:t>
            </a:r>
            <a:r>
              <a:rPr lang="en-US" sz="2800" b="1" dirty="0">
                <a:solidFill>
                  <a:srgbClr val="FF0000"/>
                </a:solidFill>
              </a:rPr>
              <a:t> </a:t>
            </a:r>
            <a:r>
              <a:rPr lang="en-US" sz="2800" b="1" dirty="0"/>
              <a:t>and </a:t>
            </a:r>
            <a:r>
              <a:rPr lang="en-US" sz="2800" b="1" i="1" dirty="0">
                <a:solidFill>
                  <a:srgbClr val="FF0000"/>
                </a:solidFill>
              </a:rPr>
              <a:t>knowledge</a:t>
            </a:r>
            <a:r>
              <a:rPr lang="en-US" sz="2800" b="1" dirty="0"/>
              <a:t> but, more than that, it involves understanding of one’s role and the </a:t>
            </a:r>
            <a:r>
              <a:rPr lang="en-US" sz="2800" b="1" i="1" dirty="0">
                <a:solidFill>
                  <a:srgbClr val="FF0000"/>
                </a:solidFill>
              </a:rPr>
              <a:t>motivation</a:t>
            </a:r>
            <a:r>
              <a:rPr lang="en-US" sz="2800" b="1" dirty="0"/>
              <a:t> to fulfil it. </a:t>
            </a:r>
            <a:endParaRPr lang="en-US" sz="2800" b="1" dirty="0" smtClean="0"/>
          </a:p>
          <a:p>
            <a:r>
              <a:rPr lang="en-US" b="1" dirty="0" smtClean="0"/>
              <a:t>Special Libraries Association (SLA) </a:t>
            </a:r>
            <a:r>
              <a:rPr lang="en-US" b="1" dirty="0"/>
              <a:t>has classified the competencies </a:t>
            </a:r>
            <a:r>
              <a:rPr lang="en-US" b="1" dirty="0" smtClean="0"/>
              <a:t>of LIS professionals under </a:t>
            </a:r>
            <a:r>
              <a:rPr lang="en-US" b="1" dirty="0"/>
              <a:t>two categories </a:t>
            </a:r>
            <a:endParaRPr lang="en-US" b="1" dirty="0" smtClean="0"/>
          </a:p>
          <a:p>
            <a:pPr marL="0" indent="0">
              <a:buNone/>
            </a:pPr>
            <a:r>
              <a:rPr lang="en-US" b="1" dirty="0"/>
              <a:t>	</a:t>
            </a:r>
            <a:r>
              <a:rPr lang="en-US" b="1" dirty="0" smtClean="0"/>
              <a:t>– professional, </a:t>
            </a:r>
            <a:r>
              <a:rPr lang="en-US" b="1" dirty="0"/>
              <a:t>and </a:t>
            </a:r>
            <a:endParaRPr lang="en-US" b="1" dirty="0" smtClean="0"/>
          </a:p>
          <a:p>
            <a:pPr marL="0" indent="0">
              <a:buNone/>
            </a:pPr>
            <a:r>
              <a:rPr lang="en-US" b="1" dirty="0"/>
              <a:t>	</a:t>
            </a:r>
            <a:r>
              <a:rPr lang="en-US" b="1" dirty="0" smtClean="0"/>
              <a:t>-- personal</a:t>
            </a:r>
            <a:r>
              <a:rPr lang="en-US" b="1" dirty="0"/>
              <a:t>.</a:t>
            </a:r>
          </a:p>
          <a:p>
            <a:pPr marL="0" indent="0">
              <a:lnSpc>
                <a:spcPct val="90000"/>
              </a:lnSpc>
              <a:buNone/>
            </a:pPr>
            <a:endParaRPr lang="en-US" sz="2800" b="1" dirty="0" smtClean="0"/>
          </a:p>
          <a:p>
            <a:pPr>
              <a:lnSpc>
                <a:spcPct val="90000"/>
              </a:lnSpc>
            </a:pPr>
            <a:endParaRPr lang="en-US" sz="2800" b="1" dirty="0"/>
          </a:p>
        </p:txBody>
      </p:sp>
      <p:sp>
        <p:nvSpPr>
          <p:cNvPr id="2" name="Slide Number Placeholder 1"/>
          <p:cNvSpPr>
            <a:spLocks noGrp="1"/>
          </p:cNvSpPr>
          <p:nvPr>
            <p:ph type="sldNum" sz="quarter" idx="12"/>
          </p:nvPr>
        </p:nvSpPr>
        <p:spPr/>
        <p:txBody>
          <a:bodyPr/>
          <a:lstStyle/>
          <a:p>
            <a:fld id="{8DDDE318-D48F-47F9-B208-9E64221B7028}" type="slidenum">
              <a:rPr lang="en-US" smtClean="0"/>
              <a:t>25</a:t>
            </a:fld>
            <a:endParaRPr lang="en-US"/>
          </a:p>
        </p:txBody>
      </p:sp>
    </p:spTree>
    <p:extLst>
      <p:ext uri="{BB962C8B-B14F-4D97-AF65-F5344CB8AC3E}">
        <p14:creationId xmlns:p14="http://schemas.microsoft.com/office/powerpoint/2010/main" val="220606940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algn="ctr"/>
            <a:r>
              <a:rPr lang="en-US" sz="3200" dirty="0" smtClean="0">
                <a:latin typeface="+mn-lt"/>
              </a:rPr>
              <a:t>Personal competencies</a:t>
            </a:r>
            <a:endParaRPr lang="en-US" sz="3200" dirty="0">
              <a:latin typeface="+mn-lt"/>
            </a:endParaRPr>
          </a:p>
        </p:txBody>
      </p:sp>
      <p:sp>
        <p:nvSpPr>
          <p:cNvPr id="50179" name="Rectangle 3"/>
          <p:cNvSpPr>
            <a:spLocks noGrp="1" noChangeArrowheads="1"/>
          </p:cNvSpPr>
          <p:nvPr>
            <p:ph type="body" idx="1"/>
          </p:nvPr>
        </p:nvSpPr>
        <p:spPr/>
        <p:txBody>
          <a:bodyPr>
            <a:normAutofit/>
          </a:bodyPr>
          <a:lstStyle/>
          <a:p>
            <a:r>
              <a:rPr lang="en-US" b="1" dirty="0" smtClean="0"/>
              <a:t>Personal competencies</a:t>
            </a:r>
            <a:r>
              <a:rPr lang="en-US" b="1" dirty="0"/>
              <a:t>, on the other hand, represent a set of skills, attitudes and values that enable library professionals to work </a:t>
            </a:r>
            <a:r>
              <a:rPr lang="en-US" b="1" dirty="0" smtClean="0"/>
              <a:t>efficiently.</a:t>
            </a:r>
          </a:p>
          <a:p>
            <a:r>
              <a:rPr lang="en-US" b="1" dirty="0" smtClean="0"/>
              <a:t>They include:</a:t>
            </a:r>
          </a:p>
          <a:p>
            <a:pPr>
              <a:buNone/>
            </a:pPr>
            <a:r>
              <a:rPr lang="en-US" b="1" dirty="0" smtClean="0"/>
              <a:t>		-- </a:t>
            </a:r>
            <a:r>
              <a:rPr lang="en-US" b="1" dirty="0"/>
              <a:t>good communication skills,  </a:t>
            </a:r>
            <a:endParaRPr lang="en-US" b="1" dirty="0" smtClean="0"/>
          </a:p>
          <a:p>
            <a:pPr>
              <a:buNone/>
            </a:pPr>
            <a:r>
              <a:rPr lang="en-US" b="1" dirty="0" smtClean="0"/>
              <a:t>		-- an inclination </a:t>
            </a:r>
            <a:r>
              <a:rPr lang="en-US" b="1" dirty="0"/>
              <a:t>for personal development, </a:t>
            </a:r>
            <a:r>
              <a:rPr lang="en-US" b="1" dirty="0" smtClean="0"/>
              <a:t>	</a:t>
            </a:r>
          </a:p>
          <a:p>
            <a:pPr>
              <a:buNone/>
            </a:pPr>
            <a:r>
              <a:rPr lang="en-US" b="1" dirty="0"/>
              <a:t>	</a:t>
            </a:r>
            <a:r>
              <a:rPr lang="en-US" b="1" dirty="0" smtClean="0"/>
              <a:t>	-- value </a:t>
            </a:r>
            <a:r>
              <a:rPr lang="en-US" b="1" dirty="0"/>
              <a:t>addition to whatever they do etc. </a:t>
            </a:r>
          </a:p>
          <a:p>
            <a:endParaRPr lang="en-US" b="1" dirty="0"/>
          </a:p>
        </p:txBody>
      </p:sp>
      <p:sp>
        <p:nvSpPr>
          <p:cNvPr id="2" name="Slide Number Placeholder 1"/>
          <p:cNvSpPr>
            <a:spLocks noGrp="1"/>
          </p:cNvSpPr>
          <p:nvPr>
            <p:ph type="sldNum" sz="quarter" idx="12"/>
          </p:nvPr>
        </p:nvSpPr>
        <p:spPr/>
        <p:txBody>
          <a:bodyPr/>
          <a:lstStyle/>
          <a:p>
            <a:fld id="{8DDDE318-D48F-47F9-B208-9E64221B7028}" type="slidenum">
              <a:rPr lang="en-US" smtClean="0"/>
              <a:t>26</a:t>
            </a:fld>
            <a:endParaRPr lang="en-US"/>
          </a:p>
        </p:txBody>
      </p:sp>
    </p:spTree>
    <p:extLst>
      <p:ext uri="{BB962C8B-B14F-4D97-AF65-F5344CB8AC3E}">
        <p14:creationId xmlns:p14="http://schemas.microsoft.com/office/powerpoint/2010/main" val="298285922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z="3000" b="1" dirty="0">
                <a:solidFill>
                  <a:prstClr val="black"/>
                </a:solidFill>
              </a:rPr>
              <a:t> </a:t>
            </a:r>
            <a:r>
              <a:rPr lang="en-US" sz="3200" dirty="0">
                <a:solidFill>
                  <a:prstClr val="black"/>
                </a:solidFill>
                <a:latin typeface="+mn-lt"/>
              </a:rPr>
              <a:t>Personal competencies…</a:t>
            </a:r>
            <a:r>
              <a:rPr lang="en-US" sz="3200" dirty="0" smtClean="0">
                <a:latin typeface="+mn-lt"/>
              </a:rPr>
              <a:t>  </a:t>
            </a:r>
            <a:endParaRPr lang="en-US" sz="3200" dirty="0">
              <a:latin typeface="+mn-lt"/>
            </a:endParaRPr>
          </a:p>
        </p:txBody>
      </p:sp>
      <p:sp>
        <p:nvSpPr>
          <p:cNvPr id="7171" name="Rectangle 3"/>
          <p:cNvSpPr>
            <a:spLocks noGrp="1" noChangeArrowheads="1"/>
          </p:cNvSpPr>
          <p:nvPr>
            <p:ph type="body" idx="1"/>
          </p:nvPr>
        </p:nvSpPr>
        <p:spPr>
          <a:xfrm>
            <a:off x="838200" y="1825624"/>
            <a:ext cx="10515600" cy="4696361"/>
          </a:xfrm>
        </p:spPr>
        <p:txBody>
          <a:bodyPr>
            <a:noAutofit/>
          </a:bodyPr>
          <a:lstStyle/>
          <a:p>
            <a:pPr>
              <a:lnSpc>
                <a:spcPct val="90000"/>
              </a:lnSpc>
            </a:pPr>
            <a:r>
              <a:rPr lang="en-US" sz="2800" b="1" dirty="0"/>
              <a:t>It is the cluster of: </a:t>
            </a:r>
          </a:p>
          <a:p>
            <a:pPr>
              <a:lnSpc>
                <a:spcPct val="90000"/>
              </a:lnSpc>
              <a:buNone/>
            </a:pPr>
            <a:r>
              <a:rPr lang="en-US" sz="2800" b="1" dirty="0"/>
              <a:t>	</a:t>
            </a:r>
            <a:r>
              <a:rPr lang="en-US" sz="2800" b="1" dirty="0" smtClean="0"/>
              <a:t>	-- </a:t>
            </a:r>
            <a:r>
              <a:rPr lang="en-US" sz="2800" b="1" dirty="0"/>
              <a:t>personality traits </a:t>
            </a:r>
          </a:p>
          <a:p>
            <a:pPr>
              <a:lnSpc>
                <a:spcPct val="90000"/>
              </a:lnSpc>
              <a:buNone/>
            </a:pPr>
            <a:r>
              <a:rPr lang="en-US" sz="2800" b="1" dirty="0"/>
              <a:t>	</a:t>
            </a:r>
            <a:r>
              <a:rPr lang="en-US" sz="2800" b="1" dirty="0" smtClean="0"/>
              <a:t>	-- </a:t>
            </a:r>
            <a:r>
              <a:rPr lang="en-US" sz="2800" b="1" dirty="0"/>
              <a:t>social graces </a:t>
            </a:r>
          </a:p>
          <a:p>
            <a:pPr>
              <a:lnSpc>
                <a:spcPct val="90000"/>
              </a:lnSpc>
              <a:buNone/>
            </a:pPr>
            <a:r>
              <a:rPr lang="en-US" sz="2800" b="1" dirty="0"/>
              <a:t>	</a:t>
            </a:r>
            <a:r>
              <a:rPr lang="en-US" sz="2800" b="1" dirty="0" smtClean="0"/>
              <a:t>	-- </a:t>
            </a:r>
            <a:r>
              <a:rPr lang="en-US" sz="2800" b="1" dirty="0"/>
              <a:t>communication skills  </a:t>
            </a:r>
          </a:p>
          <a:p>
            <a:pPr>
              <a:lnSpc>
                <a:spcPct val="90000"/>
              </a:lnSpc>
              <a:buNone/>
            </a:pPr>
            <a:r>
              <a:rPr lang="en-US" sz="2800" b="1" dirty="0"/>
              <a:t>	</a:t>
            </a:r>
            <a:r>
              <a:rPr lang="en-US" sz="2800" b="1" dirty="0" smtClean="0"/>
              <a:t>	-- </a:t>
            </a:r>
            <a:r>
              <a:rPr lang="en-US" sz="2800" b="1" dirty="0"/>
              <a:t>language skills </a:t>
            </a:r>
          </a:p>
          <a:p>
            <a:pPr>
              <a:lnSpc>
                <a:spcPct val="90000"/>
              </a:lnSpc>
              <a:buNone/>
            </a:pPr>
            <a:r>
              <a:rPr lang="en-US" sz="2800" b="1" dirty="0"/>
              <a:t>	</a:t>
            </a:r>
            <a:r>
              <a:rPr lang="en-US" sz="2800" b="1" dirty="0" smtClean="0"/>
              <a:t>	-- </a:t>
            </a:r>
            <a:r>
              <a:rPr lang="en-US" sz="2800" b="1" dirty="0"/>
              <a:t>etiquette </a:t>
            </a:r>
          </a:p>
          <a:p>
            <a:pPr>
              <a:lnSpc>
                <a:spcPct val="90000"/>
              </a:lnSpc>
              <a:buNone/>
            </a:pPr>
            <a:r>
              <a:rPr lang="en-US" sz="2800" b="1" dirty="0"/>
              <a:t>	</a:t>
            </a:r>
            <a:r>
              <a:rPr lang="en-US" sz="2800" b="1" dirty="0" smtClean="0"/>
              <a:t>	-- </a:t>
            </a:r>
            <a:r>
              <a:rPr lang="en-US" sz="2800" b="1" dirty="0"/>
              <a:t>friendliness </a:t>
            </a:r>
          </a:p>
          <a:p>
            <a:pPr>
              <a:lnSpc>
                <a:spcPct val="90000"/>
              </a:lnSpc>
              <a:buNone/>
            </a:pPr>
            <a:r>
              <a:rPr lang="en-US" sz="2800" b="1" dirty="0"/>
              <a:t>	</a:t>
            </a:r>
            <a:r>
              <a:rPr lang="en-US" sz="2800" b="1" dirty="0" smtClean="0"/>
              <a:t>	-- </a:t>
            </a:r>
            <a:r>
              <a:rPr lang="en-US" sz="2800" b="1" dirty="0"/>
              <a:t>listening skills </a:t>
            </a:r>
          </a:p>
          <a:p>
            <a:pPr>
              <a:lnSpc>
                <a:spcPct val="90000"/>
              </a:lnSpc>
              <a:buNone/>
            </a:pPr>
            <a:r>
              <a:rPr lang="en-US" sz="2800" b="1" dirty="0"/>
              <a:t>	</a:t>
            </a:r>
            <a:r>
              <a:rPr lang="en-US" sz="2800" b="1" dirty="0" smtClean="0"/>
              <a:t>	-- </a:t>
            </a:r>
            <a:r>
              <a:rPr lang="en-US" sz="2800" b="1" dirty="0"/>
              <a:t>negotiation skills and optimism  </a:t>
            </a:r>
          </a:p>
          <a:p>
            <a:pPr>
              <a:lnSpc>
                <a:spcPct val="90000"/>
              </a:lnSpc>
            </a:pPr>
            <a:endParaRPr lang="en-US" sz="2800" b="1" dirty="0"/>
          </a:p>
        </p:txBody>
      </p:sp>
      <p:sp>
        <p:nvSpPr>
          <p:cNvPr id="2" name="Slide Number Placeholder 1"/>
          <p:cNvSpPr>
            <a:spLocks noGrp="1"/>
          </p:cNvSpPr>
          <p:nvPr>
            <p:ph type="sldNum" sz="quarter" idx="12"/>
          </p:nvPr>
        </p:nvSpPr>
        <p:spPr/>
        <p:txBody>
          <a:bodyPr/>
          <a:lstStyle/>
          <a:p>
            <a:fld id="{8DDDE318-D48F-47F9-B208-9E64221B7028}" type="slidenum">
              <a:rPr lang="en-US" smtClean="0"/>
              <a:t>27</a:t>
            </a:fld>
            <a:endParaRPr lang="en-US"/>
          </a:p>
        </p:txBody>
      </p:sp>
    </p:spTree>
    <p:extLst>
      <p:ext uri="{BB962C8B-B14F-4D97-AF65-F5344CB8AC3E}">
        <p14:creationId xmlns:p14="http://schemas.microsoft.com/office/powerpoint/2010/main" val="15589465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lvl="0" algn="ctr">
              <a:lnSpc>
                <a:spcPct val="90000"/>
              </a:lnSpc>
              <a:spcBef>
                <a:spcPct val="20000"/>
              </a:spcBef>
            </a:pPr>
            <a:r>
              <a:rPr lang="en-US" sz="3200" b="1" dirty="0" smtClean="0"/>
              <a:t/>
            </a:r>
            <a:br>
              <a:rPr lang="en-US" sz="3200" b="1" dirty="0" smtClean="0"/>
            </a:br>
            <a:r>
              <a:rPr lang="en-US" sz="3200" dirty="0" smtClean="0">
                <a:solidFill>
                  <a:prstClr val="black"/>
                </a:solidFill>
                <a:latin typeface="+mn-lt"/>
              </a:rPr>
              <a:t>Personal competencies… </a:t>
            </a:r>
            <a:endParaRPr lang="en-US" sz="3200" dirty="0"/>
          </a:p>
        </p:txBody>
      </p:sp>
      <p:sp>
        <p:nvSpPr>
          <p:cNvPr id="18435" name="Rectangle 3"/>
          <p:cNvSpPr>
            <a:spLocks noGrp="1" noChangeArrowheads="1"/>
          </p:cNvSpPr>
          <p:nvPr>
            <p:ph type="body" idx="1"/>
          </p:nvPr>
        </p:nvSpPr>
        <p:spPr/>
        <p:txBody>
          <a:bodyPr/>
          <a:lstStyle/>
          <a:p>
            <a:pPr>
              <a:lnSpc>
                <a:spcPct val="90000"/>
              </a:lnSpc>
            </a:pPr>
            <a:endParaRPr lang="en-US" b="1" dirty="0" smtClean="0"/>
          </a:p>
          <a:p>
            <a:pPr>
              <a:lnSpc>
                <a:spcPct val="90000"/>
              </a:lnSpc>
            </a:pPr>
            <a:r>
              <a:rPr lang="en-US" b="1" dirty="0" smtClean="0"/>
              <a:t>They </a:t>
            </a:r>
            <a:r>
              <a:rPr lang="en-US" b="1" dirty="0"/>
              <a:t>are </a:t>
            </a:r>
            <a:r>
              <a:rPr lang="en-US" b="1" dirty="0" err="1"/>
              <a:t>behavioural</a:t>
            </a:r>
            <a:r>
              <a:rPr lang="en-US" b="1" dirty="0"/>
              <a:t> skills and therefore, are highly personal. </a:t>
            </a:r>
          </a:p>
          <a:p>
            <a:pPr>
              <a:lnSpc>
                <a:spcPct val="90000"/>
              </a:lnSpc>
            </a:pPr>
            <a:r>
              <a:rPr lang="en-US" b="1" dirty="0"/>
              <a:t>These skills are related to the </a:t>
            </a:r>
            <a:r>
              <a:rPr lang="en-US" b="1" dirty="0">
                <a:solidFill>
                  <a:srgbClr val="FF0000"/>
                </a:solidFill>
              </a:rPr>
              <a:t>head, heart, hands and </a:t>
            </a:r>
            <a:r>
              <a:rPr lang="en-US" b="1" dirty="0" smtClean="0">
                <a:solidFill>
                  <a:srgbClr val="FF0000"/>
                </a:solidFill>
              </a:rPr>
              <a:t>health,</a:t>
            </a:r>
            <a:r>
              <a:rPr lang="en-US" b="1" dirty="0" smtClean="0"/>
              <a:t> </a:t>
            </a:r>
            <a:r>
              <a:rPr lang="en-US" b="1" dirty="0" err="1"/>
              <a:t>i</a:t>
            </a:r>
            <a:r>
              <a:rPr lang="en-US" b="1" dirty="0"/>
              <a:t>. e.  highly personal. </a:t>
            </a:r>
          </a:p>
          <a:p>
            <a:pPr>
              <a:lnSpc>
                <a:spcPct val="90000"/>
              </a:lnSpc>
            </a:pPr>
            <a:r>
              <a:rPr lang="en-US" b="1" dirty="0"/>
              <a:t>These </a:t>
            </a:r>
            <a:r>
              <a:rPr lang="en-US" b="1" dirty="0" err="1"/>
              <a:t>behavioural</a:t>
            </a:r>
            <a:r>
              <a:rPr lang="en-US" b="1" dirty="0"/>
              <a:t> skills reflect our personality and naturally helps in personality development. </a:t>
            </a:r>
            <a:endParaRPr lang="en-US" b="1" dirty="0" smtClean="0"/>
          </a:p>
          <a:p>
            <a:pPr>
              <a:lnSpc>
                <a:spcPct val="90000"/>
              </a:lnSpc>
            </a:pPr>
            <a:r>
              <a:rPr lang="en-US" b="1" dirty="0" smtClean="0"/>
              <a:t>They are also termed as life skills.</a:t>
            </a:r>
            <a:endParaRPr lang="en-US" b="1" dirty="0"/>
          </a:p>
          <a:p>
            <a:pPr>
              <a:lnSpc>
                <a:spcPct val="90000"/>
              </a:lnSpc>
              <a:buFont typeface="Wingdings" pitchFamily="2" charset="2"/>
              <a:buNone/>
            </a:pPr>
            <a:endParaRPr lang="en-US" b="1" dirty="0"/>
          </a:p>
        </p:txBody>
      </p:sp>
      <p:sp>
        <p:nvSpPr>
          <p:cNvPr id="2" name="Slide Number Placeholder 1"/>
          <p:cNvSpPr>
            <a:spLocks noGrp="1"/>
          </p:cNvSpPr>
          <p:nvPr>
            <p:ph type="sldNum" sz="quarter" idx="12"/>
          </p:nvPr>
        </p:nvSpPr>
        <p:spPr/>
        <p:txBody>
          <a:bodyPr/>
          <a:lstStyle/>
          <a:p>
            <a:fld id="{8DDDE318-D48F-47F9-B208-9E64221B7028}" type="slidenum">
              <a:rPr lang="en-US" smtClean="0"/>
              <a:t>28</a:t>
            </a:fld>
            <a:endParaRPr lang="en-US"/>
          </a:p>
        </p:txBody>
      </p:sp>
    </p:spTree>
    <p:extLst>
      <p:ext uri="{BB962C8B-B14F-4D97-AF65-F5344CB8AC3E}">
        <p14:creationId xmlns:p14="http://schemas.microsoft.com/office/powerpoint/2010/main" val="170552285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Personal competencies… </a:t>
            </a:r>
            <a:endParaRPr lang="en-US" sz="3200" dirty="0">
              <a:latin typeface="+mn-lt"/>
            </a:endParaRPr>
          </a:p>
        </p:txBody>
      </p:sp>
      <p:sp>
        <p:nvSpPr>
          <p:cNvPr id="3" name="Content Placeholder 2"/>
          <p:cNvSpPr>
            <a:spLocks noGrp="1"/>
          </p:cNvSpPr>
          <p:nvPr>
            <p:ph idx="1"/>
          </p:nvPr>
        </p:nvSpPr>
        <p:spPr/>
        <p:txBody>
          <a:bodyPr>
            <a:normAutofit/>
          </a:bodyPr>
          <a:lstStyle/>
          <a:p>
            <a:pPr>
              <a:lnSpc>
                <a:spcPct val="90000"/>
              </a:lnSpc>
            </a:pPr>
            <a:endParaRPr lang="en-US" b="1" dirty="0" smtClean="0"/>
          </a:p>
          <a:p>
            <a:pPr>
              <a:lnSpc>
                <a:spcPct val="90000"/>
              </a:lnSpc>
            </a:pPr>
            <a:r>
              <a:rPr lang="en-US" b="1" dirty="0" smtClean="0"/>
              <a:t>Life skills that make the professionals smart are:</a:t>
            </a:r>
          </a:p>
          <a:p>
            <a:pPr>
              <a:lnSpc>
                <a:spcPct val="90000"/>
              </a:lnSpc>
            </a:pPr>
            <a:r>
              <a:rPr lang="en-US" b="1" dirty="0" smtClean="0"/>
              <a:t>Communication skills</a:t>
            </a:r>
          </a:p>
          <a:p>
            <a:pPr>
              <a:lnSpc>
                <a:spcPct val="90000"/>
              </a:lnSpc>
            </a:pPr>
            <a:r>
              <a:rPr lang="en-US" b="1" dirty="0" smtClean="0"/>
              <a:t>Aptitude for leadership</a:t>
            </a:r>
          </a:p>
          <a:p>
            <a:pPr>
              <a:lnSpc>
                <a:spcPct val="90000"/>
              </a:lnSpc>
            </a:pPr>
            <a:r>
              <a:rPr lang="en-US" b="1" dirty="0" smtClean="0"/>
              <a:t>Interpersonal skills</a:t>
            </a:r>
          </a:p>
          <a:p>
            <a:pPr>
              <a:lnSpc>
                <a:spcPct val="90000"/>
              </a:lnSpc>
            </a:pPr>
            <a:endParaRPr lang="en-US" b="1" dirty="0" smtClean="0">
              <a:solidFill>
                <a:prstClr val="black"/>
              </a:solidFill>
            </a:endParaRPr>
          </a:p>
          <a:p>
            <a:pPr>
              <a:lnSpc>
                <a:spcPct val="90000"/>
              </a:lnSpc>
            </a:pPr>
            <a:endParaRPr lang="en-US" b="1" dirty="0" smtClean="0">
              <a:solidFill>
                <a:srgbClr val="FF0000"/>
              </a:solidFill>
            </a:endParaRPr>
          </a:p>
          <a:p>
            <a:pPr>
              <a:lnSpc>
                <a:spcPct val="90000"/>
              </a:lnSpc>
            </a:pPr>
            <a:endParaRPr lang="en-US" b="1" dirty="0">
              <a:solidFill>
                <a:srgbClr val="FF0000"/>
              </a:solidFill>
            </a:endParaRPr>
          </a:p>
          <a:p>
            <a:pPr>
              <a:lnSpc>
                <a:spcPct val="90000"/>
              </a:lnSpc>
            </a:pP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8DDDE318-D48F-47F9-B208-9E64221B7028}" type="slidenum">
              <a:rPr lang="en-US" smtClean="0"/>
              <a:t>29</a:t>
            </a:fld>
            <a:endParaRPr lang="en-US"/>
          </a:p>
        </p:txBody>
      </p:sp>
    </p:spTree>
    <p:extLst>
      <p:ext uri="{BB962C8B-B14F-4D97-AF65-F5344CB8AC3E}">
        <p14:creationId xmlns:p14="http://schemas.microsoft.com/office/powerpoint/2010/main" val="702242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Introduction</a:t>
            </a:r>
            <a:endParaRPr lang="en-US" sz="3200" dirty="0">
              <a:latin typeface="+mn-lt"/>
            </a:endParaRPr>
          </a:p>
        </p:txBody>
      </p:sp>
      <p:sp>
        <p:nvSpPr>
          <p:cNvPr id="3" name="Content Placeholder 2"/>
          <p:cNvSpPr>
            <a:spLocks noGrp="1"/>
          </p:cNvSpPr>
          <p:nvPr>
            <p:ph idx="1"/>
          </p:nvPr>
        </p:nvSpPr>
        <p:spPr/>
        <p:txBody>
          <a:bodyPr/>
          <a:lstStyle/>
          <a:p>
            <a:endParaRPr lang="en-US" b="1" dirty="0" smtClean="0"/>
          </a:p>
          <a:p>
            <a:r>
              <a:rPr lang="en-US" b="1" dirty="0" smtClean="0"/>
              <a:t>The entire context </a:t>
            </a:r>
            <a:r>
              <a:rPr lang="en-US" b="1" dirty="0"/>
              <a:t>in which </a:t>
            </a:r>
            <a:r>
              <a:rPr lang="en-US" b="1" dirty="0" smtClean="0"/>
              <a:t>libraries </a:t>
            </a:r>
            <a:r>
              <a:rPr lang="en-US" b="1" dirty="0"/>
              <a:t>operate is changing dramatically</a:t>
            </a:r>
            <a:r>
              <a:rPr lang="en-US" b="1" dirty="0" smtClean="0"/>
              <a:t>.</a:t>
            </a:r>
          </a:p>
          <a:p>
            <a:r>
              <a:rPr lang="en-US" b="1" dirty="0"/>
              <a:t> Instead of just acquiring, processing and retrieving documents and making them available to the public, in the changing societal, cultural and technological context, libraries need to create context and meaning as added value.</a:t>
            </a:r>
            <a:endParaRPr lang="en-US" dirty="0"/>
          </a:p>
        </p:txBody>
      </p:sp>
      <p:sp>
        <p:nvSpPr>
          <p:cNvPr id="4" name="Slide Number Placeholder 3"/>
          <p:cNvSpPr>
            <a:spLocks noGrp="1"/>
          </p:cNvSpPr>
          <p:nvPr>
            <p:ph type="sldNum" sz="quarter" idx="12"/>
          </p:nvPr>
        </p:nvSpPr>
        <p:spPr/>
        <p:txBody>
          <a:bodyPr/>
          <a:lstStyle/>
          <a:p>
            <a:fld id="{8DDDE318-D48F-47F9-B208-9E64221B7028}" type="slidenum">
              <a:rPr lang="en-US" smtClean="0"/>
              <a:t>3</a:t>
            </a:fld>
            <a:endParaRPr lang="en-US"/>
          </a:p>
        </p:txBody>
      </p:sp>
    </p:spTree>
    <p:extLst>
      <p:ext uri="{BB962C8B-B14F-4D97-AF65-F5344CB8AC3E}">
        <p14:creationId xmlns:p14="http://schemas.microsoft.com/office/powerpoint/2010/main" val="1175252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mn-lt"/>
              </a:rPr>
              <a:t> </a:t>
            </a:r>
            <a:r>
              <a:rPr lang="en-US" sz="3200" dirty="0" smtClean="0">
                <a:latin typeface="+mn-lt"/>
              </a:rPr>
              <a:t>Desiderata in the new age: a few examples</a:t>
            </a:r>
            <a:endParaRPr lang="en-US" sz="3200" dirty="0">
              <a:latin typeface="+mn-lt"/>
            </a:endParaRPr>
          </a:p>
        </p:txBody>
      </p:sp>
      <p:sp>
        <p:nvSpPr>
          <p:cNvPr id="3" name="Content Placeholder 2"/>
          <p:cNvSpPr>
            <a:spLocks noGrp="1"/>
          </p:cNvSpPr>
          <p:nvPr>
            <p:ph idx="1"/>
          </p:nvPr>
        </p:nvSpPr>
        <p:spPr/>
        <p:txBody>
          <a:bodyPr>
            <a:normAutofit fontScale="92500" lnSpcReduction="20000"/>
          </a:bodyPr>
          <a:lstStyle/>
          <a:p>
            <a:r>
              <a:rPr lang="en-US" b="1" dirty="0" smtClean="0"/>
              <a:t>Information </a:t>
            </a:r>
            <a:r>
              <a:rPr lang="en-US" b="1" dirty="0" err="1"/>
              <a:t>curation</a:t>
            </a:r>
            <a:endParaRPr lang="en-US" b="1" dirty="0"/>
          </a:p>
          <a:p>
            <a:r>
              <a:rPr lang="en-US" b="1" dirty="0" smtClean="0"/>
              <a:t>Big data</a:t>
            </a:r>
          </a:p>
          <a:p>
            <a:r>
              <a:rPr lang="en-US" b="1" dirty="0" smtClean="0"/>
              <a:t>Virtual reality</a:t>
            </a:r>
          </a:p>
          <a:p>
            <a:r>
              <a:rPr lang="en-US" b="1" dirty="0" smtClean="0"/>
              <a:t>Artificial intelligence</a:t>
            </a:r>
          </a:p>
          <a:p>
            <a:r>
              <a:rPr lang="en-US" b="1" dirty="0"/>
              <a:t>Block chain technology</a:t>
            </a:r>
          </a:p>
          <a:p>
            <a:r>
              <a:rPr lang="en-US" b="1" dirty="0"/>
              <a:t>Internet of </a:t>
            </a:r>
            <a:r>
              <a:rPr lang="en-US" b="1" dirty="0" smtClean="0"/>
              <a:t>Things</a:t>
            </a:r>
          </a:p>
          <a:p>
            <a:r>
              <a:rPr lang="en-US" b="1" dirty="0" smtClean="0"/>
              <a:t>Expertise in quality indicators</a:t>
            </a:r>
            <a:endParaRPr lang="en-US" b="1" dirty="0"/>
          </a:p>
          <a:p>
            <a:r>
              <a:rPr lang="en-US" b="1" dirty="0" err="1" smtClean="0"/>
              <a:t>Altmetrics</a:t>
            </a:r>
            <a:endParaRPr lang="en-US" b="1" dirty="0" smtClean="0"/>
          </a:p>
          <a:p>
            <a:r>
              <a:rPr lang="en-US" b="1" dirty="0" smtClean="0"/>
              <a:t>Digital preservation</a:t>
            </a:r>
            <a:endParaRPr lang="en-US" b="1" dirty="0"/>
          </a:p>
          <a:p>
            <a:r>
              <a:rPr lang="en-US" b="1" dirty="0"/>
              <a:t>Collaboration and facilitation</a:t>
            </a:r>
          </a:p>
        </p:txBody>
      </p:sp>
      <p:sp>
        <p:nvSpPr>
          <p:cNvPr id="4" name="Slide Number Placeholder 3"/>
          <p:cNvSpPr>
            <a:spLocks noGrp="1"/>
          </p:cNvSpPr>
          <p:nvPr>
            <p:ph type="sldNum" sz="quarter" idx="12"/>
          </p:nvPr>
        </p:nvSpPr>
        <p:spPr/>
        <p:txBody>
          <a:bodyPr/>
          <a:lstStyle/>
          <a:p>
            <a:fld id="{8DDDE318-D48F-47F9-B208-9E64221B7028}" type="slidenum">
              <a:rPr lang="en-US" smtClean="0"/>
              <a:t>30</a:t>
            </a:fld>
            <a:endParaRPr lang="en-US"/>
          </a:p>
        </p:txBody>
      </p:sp>
    </p:spTree>
    <p:extLst>
      <p:ext uri="{BB962C8B-B14F-4D97-AF65-F5344CB8AC3E}">
        <p14:creationId xmlns:p14="http://schemas.microsoft.com/office/powerpoint/2010/main" val="2106852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Information </a:t>
            </a:r>
            <a:r>
              <a:rPr lang="en-US" sz="3200" dirty="0" err="1" smtClean="0">
                <a:latin typeface="+mn-lt"/>
              </a:rPr>
              <a:t>curation</a:t>
            </a:r>
            <a:endParaRPr lang="en-US" sz="3200" dirty="0">
              <a:latin typeface="+mn-lt"/>
            </a:endParaRPr>
          </a:p>
        </p:txBody>
      </p:sp>
      <p:sp>
        <p:nvSpPr>
          <p:cNvPr id="3" name="Content Placeholder 2"/>
          <p:cNvSpPr>
            <a:spLocks noGrp="1"/>
          </p:cNvSpPr>
          <p:nvPr>
            <p:ph idx="1"/>
          </p:nvPr>
        </p:nvSpPr>
        <p:spPr/>
        <p:txBody>
          <a:bodyPr>
            <a:normAutofit/>
          </a:bodyPr>
          <a:lstStyle/>
          <a:p>
            <a:pPr fontAlgn="base"/>
            <a:r>
              <a:rPr lang="en-US" b="1" dirty="0" smtClean="0"/>
              <a:t>As </a:t>
            </a:r>
            <a:r>
              <a:rPr lang="en-US" b="1" i="1" dirty="0" smtClean="0"/>
              <a:t>content creation </a:t>
            </a:r>
            <a:r>
              <a:rPr lang="en-US" b="1" dirty="0" smtClean="0"/>
              <a:t>becomes available to all, </a:t>
            </a:r>
            <a:r>
              <a:rPr lang="en-US" b="1" i="1" dirty="0" smtClean="0"/>
              <a:t>information </a:t>
            </a:r>
            <a:r>
              <a:rPr lang="en-US" b="1" i="1" dirty="0" err="1" smtClean="0"/>
              <a:t>curation</a:t>
            </a:r>
            <a:r>
              <a:rPr lang="en-US" b="1" i="1" dirty="0" smtClean="0"/>
              <a:t> </a:t>
            </a:r>
            <a:r>
              <a:rPr lang="en-US" b="1" dirty="0" smtClean="0"/>
              <a:t>becomes a more critical skill. </a:t>
            </a:r>
          </a:p>
          <a:p>
            <a:pPr fontAlgn="base"/>
            <a:r>
              <a:rPr lang="en-US" b="1" dirty="0" smtClean="0"/>
              <a:t>“</a:t>
            </a:r>
            <a:r>
              <a:rPr lang="en-US" b="1" dirty="0" err="1" smtClean="0"/>
              <a:t>Curation</a:t>
            </a:r>
            <a:r>
              <a:rPr lang="en-US" b="1" dirty="0" smtClean="0"/>
              <a:t> is the act of individuals chartered with the responsibility to find, contextualize, and organize information, providing a reliable context and architecture for the content they discover and organize.”</a:t>
            </a:r>
          </a:p>
          <a:p>
            <a:pPr fontAlgn="base">
              <a:buNone/>
            </a:pPr>
            <a:endParaRPr lang="en-US" b="1" dirty="0" smtClean="0"/>
          </a:p>
          <a:p>
            <a:pPr>
              <a:buNone/>
            </a:pPr>
            <a:endParaRPr lang="en-US" dirty="0"/>
          </a:p>
        </p:txBody>
      </p:sp>
      <p:sp>
        <p:nvSpPr>
          <p:cNvPr id="4" name="Slide Number Placeholder 3"/>
          <p:cNvSpPr>
            <a:spLocks noGrp="1"/>
          </p:cNvSpPr>
          <p:nvPr>
            <p:ph type="sldNum" sz="quarter" idx="12"/>
          </p:nvPr>
        </p:nvSpPr>
        <p:spPr/>
        <p:txBody>
          <a:bodyPr/>
          <a:lstStyle/>
          <a:p>
            <a:fld id="{8DDDE318-D48F-47F9-B208-9E64221B7028}" type="slidenum">
              <a:rPr lang="en-US" smtClean="0"/>
              <a:t>31</a:t>
            </a:fld>
            <a:endParaRPr lang="en-US"/>
          </a:p>
        </p:txBody>
      </p:sp>
    </p:spTree>
    <p:extLst>
      <p:ext uri="{BB962C8B-B14F-4D97-AF65-F5344CB8AC3E}">
        <p14:creationId xmlns:p14="http://schemas.microsoft.com/office/powerpoint/2010/main" val="3607489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base"/>
            <a:r>
              <a:rPr lang="en-US" sz="3200" b="1" dirty="0" smtClean="0">
                <a:latin typeface="+mn-lt"/>
              </a:rPr>
              <a:t> </a:t>
            </a:r>
            <a:r>
              <a:rPr lang="en-US" sz="3200" dirty="0" smtClean="0">
                <a:latin typeface="+mn-lt"/>
              </a:rPr>
              <a:t>Big data</a:t>
            </a:r>
            <a:endParaRPr lang="en-US" sz="3200" dirty="0">
              <a:latin typeface="+mn-lt"/>
            </a:endParaRPr>
          </a:p>
        </p:txBody>
      </p:sp>
      <p:sp>
        <p:nvSpPr>
          <p:cNvPr id="3" name="Content Placeholder 2"/>
          <p:cNvSpPr>
            <a:spLocks noGrp="1"/>
          </p:cNvSpPr>
          <p:nvPr>
            <p:ph idx="1"/>
          </p:nvPr>
        </p:nvSpPr>
        <p:spPr/>
        <p:txBody>
          <a:bodyPr>
            <a:normAutofit lnSpcReduction="10000"/>
          </a:bodyPr>
          <a:lstStyle/>
          <a:p>
            <a:pPr fontAlgn="base"/>
            <a:r>
              <a:rPr lang="en-US" b="1" dirty="0" smtClean="0"/>
              <a:t>Big </a:t>
            </a:r>
            <a:r>
              <a:rPr lang="en-US" b="1" dirty="0"/>
              <a:t>data is a term that describes the large volume of data – both structured and unstructured – that inundates </a:t>
            </a:r>
            <a:r>
              <a:rPr lang="en-US" b="1" dirty="0" smtClean="0"/>
              <a:t>the world on </a:t>
            </a:r>
            <a:r>
              <a:rPr lang="en-US" b="1" dirty="0"/>
              <a:t>a day-to-day basis. </a:t>
            </a:r>
            <a:endParaRPr lang="en-US" b="1" dirty="0" smtClean="0"/>
          </a:p>
          <a:p>
            <a:pPr fontAlgn="base"/>
            <a:r>
              <a:rPr lang="en-US" b="1" dirty="0" smtClean="0"/>
              <a:t>Big </a:t>
            </a:r>
            <a:r>
              <a:rPr lang="en-US" b="1" dirty="0"/>
              <a:t>data can be analyzed for insights that lead to better decisions and strategic business moves</a:t>
            </a:r>
            <a:r>
              <a:rPr lang="en-US" b="1" dirty="0" smtClean="0"/>
              <a:t>.</a:t>
            </a:r>
          </a:p>
          <a:p>
            <a:pPr fontAlgn="base"/>
            <a:r>
              <a:rPr lang="en-US" b="1" dirty="0"/>
              <a:t>While the term “big data” is relatively new, the act of gathering and storing large amounts of information for eventual analysis is ages old. </a:t>
            </a:r>
            <a:endParaRPr lang="en-US" b="1" dirty="0" smtClean="0"/>
          </a:p>
          <a:p>
            <a:pPr fontAlgn="base"/>
            <a:r>
              <a:rPr lang="en-US" b="1" dirty="0" smtClean="0"/>
              <a:t>The </a:t>
            </a:r>
            <a:r>
              <a:rPr lang="en-US" b="1" dirty="0"/>
              <a:t>concept gained momentum in the early 2000s when industry analyst Doug Laney articulated the now-mainstream definition of big data as the three </a:t>
            </a:r>
            <a:r>
              <a:rPr lang="en-US" b="1" dirty="0" err="1" smtClean="0"/>
              <a:t>Vs</a:t>
            </a:r>
            <a:r>
              <a:rPr lang="en-US" b="1" dirty="0"/>
              <a:t> </a:t>
            </a:r>
            <a:r>
              <a:rPr lang="en-US" b="1" dirty="0" smtClean="0"/>
              <a:t>– Volume, Velocity and Variety.</a:t>
            </a:r>
            <a:endParaRPr lang="en-US" b="1" dirty="0"/>
          </a:p>
        </p:txBody>
      </p:sp>
      <p:sp>
        <p:nvSpPr>
          <p:cNvPr id="4" name="Slide Number Placeholder 3"/>
          <p:cNvSpPr>
            <a:spLocks noGrp="1"/>
          </p:cNvSpPr>
          <p:nvPr>
            <p:ph type="sldNum" sz="quarter" idx="12"/>
          </p:nvPr>
        </p:nvSpPr>
        <p:spPr/>
        <p:txBody>
          <a:bodyPr/>
          <a:lstStyle/>
          <a:p>
            <a:fld id="{8DDDE318-D48F-47F9-B208-9E64221B7028}" type="slidenum">
              <a:rPr lang="en-US" smtClean="0"/>
              <a:t>32</a:t>
            </a:fld>
            <a:endParaRPr lang="en-US"/>
          </a:p>
        </p:txBody>
      </p:sp>
    </p:spTree>
    <p:extLst>
      <p:ext uri="{BB962C8B-B14F-4D97-AF65-F5344CB8AC3E}">
        <p14:creationId xmlns:p14="http://schemas.microsoft.com/office/powerpoint/2010/main" val="1581765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Big </a:t>
            </a:r>
            <a:r>
              <a:rPr lang="en-US" sz="3200" dirty="0" smtClean="0">
                <a:latin typeface="+mn-lt"/>
              </a:rPr>
              <a:t>data… </a:t>
            </a:r>
            <a:endParaRPr lang="en-US" sz="3200" dirty="0">
              <a:latin typeface="+mn-lt"/>
            </a:endParaRPr>
          </a:p>
        </p:txBody>
      </p:sp>
      <p:sp>
        <p:nvSpPr>
          <p:cNvPr id="3" name="Content Placeholder 2"/>
          <p:cNvSpPr>
            <a:spLocks noGrp="1"/>
          </p:cNvSpPr>
          <p:nvPr>
            <p:ph idx="1"/>
          </p:nvPr>
        </p:nvSpPr>
        <p:spPr/>
        <p:txBody>
          <a:bodyPr>
            <a:normAutofit fontScale="92500"/>
          </a:bodyPr>
          <a:lstStyle/>
          <a:p>
            <a:r>
              <a:rPr lang="en-US" sz="3600" b="1" dirty="0"/>
              <a:t>Big data is driving the need for research and analysis. </a:t>
            </a:r>
          </a:p>
          <a:p>
            <a:r>
              <a:rPr lang="en-US" sz="3600" b="1" dirty="0"/>
              <a:t>Every single person with a </a:t>
            </a:r>
            <a:r>
              <a:rPr lang="en-US" sz="3600" b="1" dirty="0" smtClean="0"/>
              <a:t>smartphone </a:t>
            </a:r>
            <a:r>
              <a:rPr lang="en-US" sz="3600" b="1" dirty="0"/>
              <a:t>or other internet-connected device is adding to the river of information. </a:t>
            </a:r>
          </a:p>
          <a:p>
            <a:r>
              <a:rPr lang="en-US" sz="3600" b="1" dirty="0"/>
              <a:t>All these people and devices generating diverse amounts of information </a:t>
            </a:r>
            <a:r>
              <a:rPr lang="en-US" sz="3600" b="1" dirty="0" smtClean="0"/>
              <a:t>necessitate </a:t>
            </a:r>
            <a:r>
              <a:rPr lang="en-US" sz="3600" b="1" dirty="0"/>
              <a:t>people to categorize, discover and help make sense of the information. </a:t>
            </a:r>
          </a:p>
          <a:p>
            <a:r>
              <a:rPr lang="en-US" sz="3600" b="1" dirty="0"/>
              <a:t>Who possesses those inherent capabilities more than a librarian?</a:t>
            </a:r>
          </a:p>
          <a:p>
            <a:pPr>
              <a:buNone/>
            </a:pPr>
            <a:endParaRPr lang="en-US" b="1" dirty="0"/>
          </a:p>
        </p:txBody>
      </p:sp>
      <p:sp>
        <p:nvSpPr>
          <p:cNvPr id="4" name="Slide Number Placeholder 3"/>
          <p:cNvSpPr>
            <a:spLocks noGrp="1"/>
          </p:cNvSpPr>
          <p:nvPr>
            <p:ph type="sldNum" sz="quarter" idx="12"/>
          </p:nvPr>
        </p:nvSpPr>
        <p:spPr/>
        <p:txBody>
          <a:bodyPr/>
          <a:lstStyle/>
          <a:p>
            <a:fld id="{8DDDE318-D48F-47F9-B208-9E64221B7028}" type="slidenum">
              <a:rPr lang="en-US" smtClean="0"/>
              <a:t>33</a:t>
            </a:fld>
            <a:endParaRPr lang="en-US"/>
          </a:p>
        </p:txBody>
      </p:sp>
    </p:spTree>
    <p:extLst>
      <p:ext uri="{BB962C8B-B14F-4D97-AF65-F5344CB8AC3E}">
        <p14:creationId xmlns:p14="http://schemas.microsoft.com/office/powerpoint/2010/main" val="3626946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Virtual reality (VR)</a:t>
            </a:r>
            <a:endParaRPr lang="en-US" sz="3200" dirty="0">
              <a:latin typeface="+mn-lt"/>
            </a:endParaRPr>
          </a:p>
        </p:txBody>
      </p:sp>
      <p:sp>
        <p:nvSpPr>
          <p:cNvPr id="3" name="Content Placeholder 2"/>
          <p:cNvSpPr>
            <a:spLocks noGrp="1"/>
          </p:cNvSpPr>
          <p:nvPr>
            <p:ph idx="1"/>
          </p:nvPr>
        </p:nvSpPr>
        <p:spPr/>
        <p:txBody>
          <a:bodyPr/>
          <a:lstStyle/>
          <a:p>
            <a:r>
              <a:rPr lang="en-US" b="1" dirty="0"/>
              <a:t>Allowing people to immerse themselves in a new universe is one of the main reasons why people enjoy reading books and accessing the libraries’ collections. </a:t>
            </a:r>
            <a:endParaRPr lang="en-US" b="1" dirty="0" smtClean="0"/>
          </a:p>
          <a:p>
            <a:r>
              <a:rPr lang="en-US" b="1" dirty="0" smtClean="0"/>
              <a:t>It is now possible to offer </a:t>
            </a:r>
            <a:r>
              <a:rPr lang="en-US" b="1" dirty="0"/>
              <a:t>a new attractive format for the same </a:t>
            </a:r>
            <a:r>
              <a:rPr lang="en-US" b="1" dirty="0" smtClean="0"/>
              <a:t>experience using virtual reality. </a:t>
            </a:r>
          </a:p>
          <a:p>
            <a:r>
              <a:rPr lang="en-US" b="1" dirty="0" smtClean="0"/>
              <a:t>VR offers the </a:t>
            </a:r>
            <a:r>
              <a:rPr lang="en-US" b="1" dirty="0"/>
              <a:t>users the chance to play, learn and explore other places just by sitting in the comfort of their local library. </a:t>
            </a:r>
            <a:endParaRPr lang="en-US" b="1" dirty="0" smtClean="0"/>
          </a:p>
          <a:p>
            <a:r>
              <a:rPr lang="en-US" b="1" dirty="0" smtClean="0"/>
              <a:t>Virtual </a:t>
            </a:r>
            <a:r>
              <a:rPr lang="en-US" b="1" dirty="0"/>
              <a:t>reality can </a:t>
            </a:r>
            <a:r>
              <a:rPr lang="en-US" b="1" dirty="0" smtClean="0"/>
              <a:t>also be </a:t>
            </a:r>
            <a:r>
              <a:rPr lang="en-US" b="1" dirty="0"/>
              <a:t>used to bring the library closer to the users by creating virtual tours of the library or even virtual workshops and training.</a:t>
            </a:r>
          </a:p>
        </p:txBody>
      </p:sp>
      <p:sp>
        <p:nvSpPr>
          <p:cNvPr id="4" name="Slide Number Placeholder 3"/>
          <p:cNvSpPr>
            <a:spLocks noGrp="1"/>
          </p:cNvSpPr>
          <p:nvPr>
            <p:ph type="sldNum" sz="quarter" idx="12"/>
          </p:nvPr>
        </p:nvSpPr>
        <p:spPr/>
        <p:txBody>
          <a:bodyPr/>
          <a:lstStyle/>
          <a:p>
            <a:fld id="{8DDDE318-D48F-47F9-B208-9E64221B7028}" type="slidenum">
              <a:rPr lang="en-US" smtClean="0"/>
              <a:t>34</a:t>
            </a:fld>
            <a:endParaRPr lang="en-US"/>
          </a:p>
        </p:txBody>
      </p:sp>
    </p:spTree>
    <p:extLst>
      <p:ext uri="{BB962C8B-B14F-4D97-AF65-F5344CB8AC3E}">
        <p14:creationId xmlns:p14="http://schemas.microsoft.com/office/powerpoint/2010/main" val="4016012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Artificial intelligence</a:t>
            </a:r>
            <a:endParaRPr lang="en-US" sz="3200" dirty="0">
              <a:latin typeface="+mn-lt"/>
            </a:endParaRPr>
          </a:p>
        </p:txBody>
      </p:sp>
      <p:sp>
        <p:nvSpPr>
          <p:cNvPr id="3" name="Content Placeholder 2"/>
          <p:cNvSpPr>
            <a:spLocks noGrp="1"/>
          </p:cNvSpPr>
          <p:nvPr>
            <p:ph idx="1"/>
          </p:nvPr>
        </p:nvSpPr>
        <p:spPr/>
        <p:txBody>
          <a:bodyPr>
            <a:normAutofit/>
          </a:bodyPr>
          <a:lstStyle/>
          <a:p>
            <a:endParaRPr lang="en-US" dirty="0" smtClean="0"/>
          </a:p>
          <a:p>
            <a:r>
              <a:rPr lang="en-US" b="1" dirty="0" smtClean="0"/>
              <a:t>Artificial </a:t>
            </a:r>
            <a:r>
              <a:rPr lang="en-US" b="1" dirty="0"/>
              <a:t>intelligence is no longer a futuristic perspective as it is gaining more and more traction in our everyday activities. </a:t>
            </a:r>
            <a:endParaRPr lang="en-US" b="1" dirty="0" smtClean="0"/>
          </a:p>
          <a:p>
            <a:r>
              <a:rPr lang="en-US" b="1" dirty="0" smtClean="0"/>
              <a:t>With </a:t>
            </a:r>
            <a:r>
              <a:rPr lang="en-US" b="1" dirty="0"/>
              <a:t>many AI applications focused on delivering information to the user, it </a:t>
            </a:r>
            <a:r>
              <a:rPr lang="en-US" b="1" dirty="0" smtClean="0"/>
              <a:t>may appear </a:t>
            </a:r>
            <a:r>
              <a:rPr lang="en-US" b="1" dirty="0"/>
              <a:t>that AI is a challenge to </a:t>
            </a:r>
            <a:r>
              <a:rPr lang="en-US" b="1" dirty="0" smtClean="0"/>
              <a:t>libraries. </a:t>
            </a:r>
          </a:p>
          <a:p>
            <a:r>
              <a:rPr lang="en-US" b="1" dirty="0" smtClean="0"/>
              <a:t>But adding </a:t>
            </a:r>
            <a:r>
              <a:rPr lang="en-US" b="1" dirty="0"/>
              <a:t>an intelligent side to all applications at the library is a real opportunity to understand the patterns in user behavior and adapt to their needs.</a:t>
            </a:r>
          </a:p>
          <a:p>
            <a:pPr marL="0" indent="0">
              <a:buNone/>
            </a:pPr>
            <a:endParaRPr lang="en-US" dirty="0"/>
          </a:p>
        </p:txBody>
      </p:sp>
      <p:sp>
        <p:nvSpPr>
          <p:cNvPr id="4" name="Slide Number Placeholder 3"/>
          <p:cNvSpPr>
            <a:spLocks noGrp="1"/>
          </p:cNvSpPr>
          <p:nvPr>
            <p:ph type="sldNum" sz="quarter" idx="12"/>
          </p:nvPr>
        </p:nvSpPr>
        <p:spPr/>
        <p:txBody>
          <a:bodyPr/>
          <a:lstStyle/>
          <a:p>
            <a:fld id="{8DDDE318-D48F-47F9-B208-9E64221B7028}" type="slidenum">
              <a:rPr lang="en-US" smtClean="0"/>
              <a:t>35</a:t>
            </a:fld>
            <a:endParaRPr lang="en-US"/>
          </a:p>
        </p:txBody>
      </p:sp>
    </p:spTree>
    <p:extLst>
      <p:ext uri="{BB962C8B-B14F-4D97-AF65-F5344CB8AC3E}">
        <p14:creationId xmlns:p14="http://schemas.microsoft.com/office/powerpoint/2010/main" val="555610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Block chain technology </a:t>
            </a:r>
          </a:p>
        </p:txBody>
      </p:sp>
      <p:sp>
        <p:nvSpPr>
          <p:cNvPr id="3" name="Content Placeholder 2"/>
          <p:cNvSpPr>
            <a:spLocks noGrp="1"/>
          </p:cNvSpPr>
          <p:nvPr>
            <p:ph idx="1"/>
          </p:nvPr>
        </p:nvSpPr>
        <p:spPr/>
        <p:txBody>
          <a:bodyPr>
            <a:normAutofit/>
          </a:bodyPr>
          <a:lstStyle/>
          <a:p>
            <a:r>
              <a:rPr lang="en-US" b="1" dirty="0"/>
              <a:t>Block chain technology </a:t>
            </a:r>
            <a:r>
              <a:rPr lang="en-US" b="1" dirty="0" smtClean="0"/>
              <a:t>is one </a:t>
            </a:r>
            <a:r>
              <a:rPr lang="en-US" b="1" dirty="0"/>
              <a:t>of the most discussed technologies </a:t>
            </a:r>
            <a:r>
              <a:rPr lang="en-US" b="1" dirty="0" smtClean="0"/>
              <a:t>nowadays. </a:t>
            </a:r>
          </a:p>
          <a:p>
            <a:r>
              <a:rPr lang="en-US" b="1" dirty="0" smtClean="0"/>
              <a:t>Block chain </a:t>
            </a:r>
            <a:r>
              <a:rPr lang="en-US" b="1" dirty="0"/>
              <a:t>technology represents a decentralized database that keeps records of </a:t>
            </a:r>
            <a:r>
              <a:rPr lang="en-US" b="1" dirty="0" err="1"/>
              <a:t>pseudonymized</a:t>
            </a:r>
            <a:r>
              <a:rPr lang="en-US" b="1" dirty="0"/>
              <a:t> digital transactions that are visible to anyone within the network. </a:t>
            </a:r>
            <a:endParaRPr lang="en-US" b="1" dirty="0" smtClean="0"/>
          </a:p>
          <a:p>
            <a:r>
              <a:rPr lang="en-US" b="1" dirty="0" smtClean="0"/>
              <a:t>Therefore</a:t>
            </a:r>
            <a:r>
              <a:rPr lang="en-US" b="1" dirty="0"/>
              <a:t>, it is a new way to collect and store data.</a:t>
            </a:r>
          </a:p>
          <a:p>
            <a:r>
              <a:rPr lang="en-US" b="1" dirty="0" smtClean="0"/>
              <a:t>But it could </a:t>
            </a:r>
            <a:r>
              <a:rPr lang="en-US" b="1" dirty="0"/>
              <a:t>be used to build an enhanced metadata system for libraries, to keep track of digital-first sale rights and ownership, to connect networks of libraries and universities, or even to support community-based borrowing and skill sharing programs</a:t>
            </a:r>
            <a:r>
              <a:rPr lang="en-US" b="1" dirty="0" smtClean="0"/>
              <a:t>.</a:t>
            </a:r>
            <a:endParaRPr lang="en-US" b="1" dirty="0"/>
          </a:p>
        </p:txBody>
      </p:sp>
      <p:sp>
        <p:nvSpPr>
          <p:cNvPr id="4" name="Slide Number Placeholder 3"/>
          <p:cNvSpPr>
            <a:spLocks noGrp="1"/>
          </p:cNvSpPr>
          <p:nvPr>
            <p:ph type="sldNum" sz="quarter" idx="12"/>
          </p:nvPr>
        </p:nvSpPr>
        <p:spPr/>
        <p:txBody>
          <a:bodyPr/>
          <a:lstStyle/>
          <a:p>
            <a:fld id="{8DDDE318-D48F-47F9-B208-9E64221B7028}" type="slidenum">
              <a:rPr lang="en-US" smtClean="0"/>
              <a:t>36</a:t>
            </a:fld>
            <a:endParaRPr lang="en-US"/>
          </a:p>
        </p:txBody>
      </p:sp>
    </p:spTree>
    <p:extLst>
      <p:ext uri="{BB962C8B-B14F-4D97-AF65-F5344CB8AC3E}">
        <p14:creationId xmlns:p14="http://schemas.microsoft.com/office/powerpoint/2010/main" val="2622458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Internet of Things</a:t>
            </a:r>
            <a:endParaRPr lang="en-US" sz="3200" dirty="0">
              <a:latin typeface="+mn-lt"/>
            </a:endParaRPr>
          </a:p>
        </p:txBody>
      </p:sp>
      <p:sp>
        <p:nvSpPr>
          <p:cNvPr id="3" name="Content Placeholder 2"/>
          <p:cNvSpPr>
            <a:spLocks noGrp="1"/>
          </p:cNvSpPr>
          <p:nvPr>
            <p:ph idx="1"/>
          </p:nvPr>
        </p:nvSpPr>
        <p:spPr/>
        <p:txBody>
          <a:bodyPr>
            <a:normAutofit fontScale="92500" lnSpcReduction="20000"/>
          </a:bodyPr>
          <a:lstStyle/>
          <a:p>
            <a:r>
              <a:rPr lang="en-US" b="1" dirty="0" smtClean="0"/>
              <a:t>As </a:t>
            </a:r>
            <a:r>
              <a:rPr lang="en-US" b="1" dirty="0"/>
              <a:t>the RFID technology, IOT refers to the possibility of connecting everyday devices and transferring data between them. </a:t>
            </a:r>
            <a:endParaRPr lang="en-US" b="1" dirty="0" smtClean="0"/>
          </a:p>
          <a:p>
            <a:r>
              <a:rPr lang="en-US" b="1" dirty="0" smtClean="0"/>
              <a:t>But </a:t>
            </a:r>
            <a:r>
              <a:rPr lang="en-US" b="1" dirty="0"/>
              <a:t>only in the case of IOT, the data is transferred over the Internet. As a recent article on American Library Association website highlights, there are many “opportunities for library applications, from tracking room usage and program attendance to monitoring humidity levels for special collections and </a:t>
            </a:r>
            <a:r>
              <a:rPr lang="en-US" b="1" dirty="0" smtClean="0"/>
              <a:t>more”. (ALA, </a:t>
            </a:r>
            <a:r>
              <a:rPr lang="en-US" b="1" dirty="0" err="1" smtClean="0"/>
              <a:t>n.d.</a:t>
            </a:r>
            <a:r>
              <a:rPr lang="en-US" b="1" dirty="0" smtClean="0"/>
              <a:t>)</a:t>
            </a:r>
          </a:p>
          <a:p>
            <a:r>
              <a:rPr lang="en-US" b="1" dirty="0" smtClean="0"/>
              <a:t>Therefore</a:t>
            </a:r>
            <a:r>
              <a:rPr lang="en-US" b="1" dirty="0"/>
              <a:t>, the library can offer a better user experience by enriching its </a:t>
            </a:r>
            <a:r>
              <a:rPr lang="en-US" b="1" dirty="0" smtClean="0"/>
              <a:t>services </a:t>
            </a:r>
            <a:r>
              <a:rPr lang="en-US" b="1" dirty="0"/>
              <a:t>and collections</a:t>
            </a:r>
            <a:r>
              <a:rPr lang="en-US" b="1" dirty="0" smtClean="0"/>
              <a:t>.</a:t>
            </a:r>
          </a:p>
          <a:p>
            <a:r>
              <a:rPr lang="en-US" b="1" dirty="0" smtClean="0"/>
              <a:t>ALA (n. d.) gives the example of Hillsboro </a:t>
            </a:r>
            <a:r>
              <a:rPr lang="en-US" b="1" dirty="0"/>
              <a:t>Public Library in Oregon who has introduced the Book-O-Mat, a self-service </a:t>
            </a:r>
            <a:r>
              <a:rPr lang="en-US" b="1" dirty="0" smtClean="0"/>
              <a:t>kiosk, </a:t>
            </a:r>
            <a:r>
              <a:rPr lang="en-US" b="1" dirty="0"/>
              <a:t>which is monitored from the main library to track usage and identify usage trends and make recommendations.</a:t>
            </a:r>
            <a:endParaRPr lang="en-US" b="1" dirty="0" smtClean="0"/>
          </a:p>
        </p:txBody>
      </p:sp>
      <p:sp>
        <p:nvSpPr>
          <p:cNvPr id="4" name="Slide Number Placeholder 3"/>
          <p:cNvSpPr>
            <a:spLocks noGrp="1"/>
          </p:cNvSpPr>
          <p:nvPr>
            <p:ph type="sldNum" sz="quarter" idx="12"/>
          </p:nvPr>
        </p:nvSpPr>
        <p:spPr/>
        <p:txBody>
          <a:bodyPr/>
          <a:lstStyle/>
          <a:p>
            <a:fld id="{8DDDE318-D48F-47F9-B208-9E64221B7028}" type="slidenum">
              <a:rPr lang="en-US" smtClean="0"/>
              <a:t>37</a:t>
            </a:fld>
            <a:endParaRPr lang="en-US"/>
          </a:p>
        </p:txBody>
      </p:sp>
    </p:spTree>
    <p:extLst>
      <p:ext uri="{BB962C8B-B14F-4D97-AF65-F5344CB8AC3E}">
        <p14:creationId xmlns:p14="http://schemas.microsoft.com/office/powerpoint/2010/main" val="3775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Expertise in </a:t>
            </a:r>
            <a:r>
              <a:rPr lang="en-US" sz="3200" dirty="0" err="1" smtClean="0">
                <a:latin typeface="+mn-lt"/>
              </a:rPr>
              <a:t>informetric</a:t>
            </a:r>
            <a:r>
              <a:rPr lang="en-US" sz="3200" dirty="0" smtClean="0">
                <a:latin typeface="+mn-lt"/>
              </a:rPr>
              <a:t> indicators </a:t>
            </a:r>
            <a:endParaRPr lang="en-US" sz="3200" dirty="0">
              <a:latin typeface="+mn-lt"/>
            </a:endParaRPr>
          </a:p>
        </p:txBody>
      </p:sp>
      <p:sp>
        <p:nvSpPr>
          <p:cNvPr id="3" name="Content Placeholder 2"/>
          <p:cNvSpPr>
            <a:spLocks noGrp="1"/>
          </p:cNvSpPr>
          <p:nvPr>
            <p:ph idx="1"/>
          </p:nvPr>
        </p:nvSpPr>
        <p:spPr/>
        <p:txBody>
          <a:bodyPr>
            <a:normAutofit/>
          </a:bodyPr>
          <a:lstStyle/>
          <a:p>
            <a:r>
              <a:rPr lang="en-US" b="1" dirty="0" smtClean="0"/>
              <a:t>Citation count</a:t>
            </a:r>
          </a:p>
          <a:p>
            <a:r>
              <a:rPr lang="en-US" b="1" dirty="0" err="1" smtClean="0"/>
              <a:t>Informetric</a:t>
            </a:r>
            <a:r>
              <a:rPr lang="en-US" b="1" dirty="0" smtClean="0"/>
              <a:t> indicators:</a:t>
            </a:r>
          </a:p>
          <a:p>
            <a:pPr marL="0" indent="0">
              <a:buNone/>
            </a:pPr>
            <a:r>
              <a:rPr lang="en-US" b="1" dirty="0"/>
              <a:t>	</a:t>
            </a:r>
            <a:r>
              <a:rPr lang="en-US" b="1" dirty="0" smtClean="0"/>
              <a:t>-- Impact factor</a:t>
            </a:r>
          </a:p>
          <a:p>
            <a:pPr marL="0" indent="0">
              <a:buNone/>
            </a:pPr>
            <a:r>
              <a:rPr lang="en-US" b="1" dirty="0" smtClean="0"/>
              <a:t>	-- Scopus </a:t>
            </a:r>
            <a:r>
              <a:rPr lang="en-US" b="1" dirty="0" err="1" smtClean="0"/>
              <a:t>citescore</a:t>
            </a:r>
            <a:endParaRPr lang="en-US" b="1" dirty="0" smtClean="0"/>
          </a:p>
          <a:p>
            <a:pPr marL="0" indent="0">
              <a:buNone/>
            </a:pPr>
            <a:r>
              <a:rPr lang="en-US" b="1" dirty="0"/>
              <a:t>	</a:t>
            </a:r>
            <a:r>
              <a:rPr lang="en-US" b="1" dirty="0" smtClean="0"/>
              <a:t>-- </a:t>
            </a:r>
            <a:r>
              <a:rPr lang="en-US" b="1" dirty="0" err="1" smtClean="0"/>
              <a:t>Eigenfactor</a:t>
            </a:r>
            <a:endParaRPr lang="en-US" b="1" dirty="0" smtClean="0"/>
          </a:p>
          <a:p>
            <a:pPr marL="0" indent="0">
              <a:buNone/>
            </a:pPr>
            <a:r>
              <a:rPr lang="en-US" b="1" dirty="0"/>
              <a:t>	</a:t>
            </a:r>
            <a:r>
              <a:rPr lang="en-US" b="1" dirty="0" smtClean="0"/>
              <a:t>-- h-index, g-index</a:t>
            </a:r>
          </a:p>
          <a:p>
            <a:pPr marL="0" indent="0">
              <a:buNone/>
            </a:pPr>
            <a:r>
              <a:rPr lang="en-US" b="1" dirty="0" smtClean="0"/>
              <a:t>	-- i10 index</a:t>
            </a:r>
            <a:endParaRPr lang="en-US" b="1" dirty="0"/>
          </a:p>
          <a:p>
            <a:pPr marL="0" indent="0">
              <a:buNone/>
            </a:pPr>
            <a:r>
              <a:rPr lang="en-US" b="1" dirty="0"/>
              <a:t>	</a:t>
            </a:r>
            <a:r>
              <a:rPr lang="en-US" b="1" dirty="0" smtClean="0"/>
              <a:t>-- Collaboration pattern</a:t>
            </a:r>
          </a:p>
          <a:p>
            <a:pPr marL="0" indent="0">
              <a:buNone/>
            </a:pPr>
            <a:endParaRPr lang="en-US" b="1" dirty="0"/>
          </a:p>
        </p:txBody>
      </p:sp>
      <p:sp>
        <p:nvSpPr>
          <p:cNvPr id="4" name="Slide Number Placeholder 3"/>
          <p:cNvSpPr>
            <a:spLocks noGrp="1"/>
          </p:cNvSpPr>
          <p:nvPr>
            <p:ph type="sldNum" sz="quarter" idx="12"/>
          </p:nvPr>
        </p:nvSpPr>
        <p:spPr/>
        <p:txBody>
          <a:bodyPr/>
          <a:lstStyle/>
          <a:p>
            <a:fld id="{8DDDE318-D48F-47F9-B208-9E64221B7028}" type="slidenum">
              <a:rPr lang="en-US" smtClean="0"/>
              <a:t>38</a:t>
            </a:fld>
            <a:endParaRPr lang="en-US"/>
          </a:p>
        </p:txBody>
      </p:sp>
    </p:spTree>
    <p:extLst>
      <p:ext uri="{BB962C8B-B14F-4D97-AF65-F5344CB8AC3E}">
        <p14:creationId xmlns:p14="http://schemas.microsoft.com/office/powerpoint/2010/main" val="4158591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err="1">
                <a:latin typeface="+mn-lt"/>
              </a:rPr>
              <a:t>Altmetrics</a:t>
            </a:r>
            <a:endParaRPr lang="en-US" sz="3200" dirty="0">
              <a:latin typeface="+mn-lt"/>
            </a:endParaRPr>
          </a:p>
        </p:txBody>
      </p:sp>
      <p:sp>
        <p:nvSpPr>
          <p:cNvPr id="3" name="Content Placeholder 2"/>
          <p:cNvSpPr>
            <a:spLocks noGrp="1"/>
          </p:cNvSpPr>
          <p:nvPr>
            <p:ph idx="1"/>
          </p:nvPr>
        </p:nvSpPr>
        <p:spPr/>
        <p:txBody>
          <a:bodyPr>
            <a:normAutofit/>
          </a:bodyPr>
          <a:lstStyle/>
          <a:p>
            <a:r>
              <a:rPr lang="en-US" b="1" dirty="0" err="1" smtClean="0"/>
              <a:t>Altmetrics</a:t>
            </a:r>
            <a:r>
              <a:rPr lang="en-US" b="1" dirty="0" smtClean="0"/>
              <a:t>, short for alternative metrics, is a quickly developing methodology for measuring the impact of scholarly works and research published on the web.</a:t>
            </a:r>
          </a:p>
          <a:p>
            <a:r>
              <a:rPr lang="en-US" b="1" dirty="0" smtClean="0"/>
              <a:t>Proponents of </a:t>
            </a:r>
            <a:r>
              <a:rPr lang="en-US" b="1" dirty="0" err="1" smtClean="0"/>
              <a:t>altmetrics</a:t>
            </a:r>
            <a:r>
              <a:rPr lang="en-US" b="1" dirty="0" smtClean="0"/>
              <a:t> note that article citations and journal impact factors do not accurately measure the impact of web-based articles or the ensuing scholarly communication among scientists, scholars, and researchers. </a:t>
            </a:r>
          </a:p>
          <a:p>
            <a:r>
              <a:rPr lang="en-US" b="1" dirty="0" err="1" smtClean="0"/>
              <a:t>Altmetrics</a:t>
            </a:r>
            <a:r>
              <a:rPr lang="en-US" b="1" dirty="0" smtClean="0"/>
              <a:t>, then, supplement the traditional means of measuring scholarly impact and the slower peer-review process.</a:t>
            </a:r>
            <a:r>
              <a:rPr lang="en-US" b="1" baseline="30000" dirty="0" smtClean="0"/>
              <a:t> </a:t>
            </a:r>
            <a:endParaRPr lang="en-US" b="1" dirty="0"/>
          </a:p>
        </p:txBody>
      </p:sp>
      <p:sp>
        <p:nvSpPr>
          <p:cNvPr id="4" name="Slide Number Placeholder 3"/>
          <p:cNvSpPr>
            <a:spLocks noGrp="1"/>
          </p:cNvSpPr>
          <p:nvPr>
            <p:ph type="sldNum" sz="quarter" idx="12"/>
          </p:nvPr>
        </p:nvSpPr>
        <p:spPr/>
        <p:txBody>
          <a:bodyPr/>
          <a:lstStyle/>
          <a:p>
            <a:fld id="{8DDDE318-D48F-47F9-B208-9E64221B7028}" type="slidenum">
              <a:rPr lang="en-US" smtClean="0"/>
              <a:t>39</a:t>
            </a:fld>
            <a:endParaRPr lang="en-US"/>
          </a:p>
        </p:txBody>
      </p:sp>
    </p:spTree>
    <p:extLst>
      <p:ext uri="{BB962C8B-B14F-4D97-AF65-F5344CB8AC3E}">
        <p14:creationId xmlns:p14="http://schemas.microsoft.com/office/powerpoint/2010/main" val="800326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Introduction…</a:t>
            </a:r>
            <a:endParaRPr lang="en-US" sz="3200" dirty="0">
              <a:latin typeface="+mn-lt"/>
            </a:endParaRPr>
          </a:p>
        </p:txBody>
      </p:sp>
      <p:sp>
        <p:nvSpPr>
          <p:cNvPr id="3" name="Content Placeholder 2"/>
          <p:cNvSpPr>
            <a:spLocks noGrp="1"/>
          </p:cNvSpPr>
          <p:nvPr>
            <p:ph idx="1"/>
          </p:nvPr>
        </p:nvSpPr>
        <p:spPr/>
        <p:txBody>
          <a:bodyPr/>
          <a:lstStyle/>
          <a:p>
            <a:endParaRPr lang="en-US" dirty="0" smtClean="0"/>
          </a:p>
          <a:p>
            <a:r>
              <a:rPr lang="en-US" b="1" dirty="0" smtClean="0"/>
              <a:t>In </a:t>
            </a:r>
            <a:r>
              <a:rPr lang="en-US" b="1" dirty="0"/>
              <a:t>this </a:t>
            </a:r>
            <a:r>
              <a:rPr lang="en-US" b="1" dirty="0" smtClean="0"/>
              <a:t>‘age </a:t>
            </a:r>
            <a:r>
              <a:rPr lang="en-US" b="1" dirty="0"/>
              <a:t>of </a:t>
            </a:r>
            <a:r>
              <a:rPr lang="en-US" b="1" dirty="0" smtClean="0"/>
              <a:t>innovation’ radical </a:t>
            </a:r>
            <a:r>
              <a:rPr lang="en-US" b="1" dirty="0"/>
              <a:t>changes across all aspects of life </a:t>
            </a:r>
            <a:r>
              <a:rPr lang="en-US" b="1" dirty="0" smtClean="0"/>
              <a:t>occur (</a:t>
            </a:r>
            <a:r>
              <a:rPr lang="en-US" b="1" dirty="0" err="1"/>
              <a:t>Prahalad</a:t>
            </a:r>
            <a:r>
              <a:rPr lang="en-US" b="1" dirty="0"/>
              <a:t> &amp; Krishnan, 2008</a:t>
            </a:r>
            <a:r>
              <a:rPr lang="en-US" b="1" dirty="0" smtClean="0"/>
              <a:t>). </a:t>
            </a:r>
            <a:endParaRPr lang="en-US" b="1" dirty="0"/>
          </a:p>
          <a:p>
            <a:r>
              <a:rPr lang="en-US" b="1" dirty="0"/>
              <a:t>The fundamental shift in the position and role of the </a:t>
            </a:r>
            <a:r>
              <a:rPr lang="en-US" b="1" dirty="0" smtClean="0"/>
              <a:t>library </a:t>
            </a:r>
            <a:r>
              <a:rPr lang="en-US" b="1" dirty="0"/>
              <a:t>in society brings with it a paradigm shift in the job profile of the people working in </a:t>
            </a:r>
            <a:r>
              <a:rPr lang="en-US" b="1" dirty="0" smtClean="0"/>
              <a:t>libraries and information </a:t>
            </a:r>
            <a:r>
              <a:rPr lang="en-US" b="1" dirty="0" err="1" smtClean="0"/>
              <a:t>centres</a:t>
            </a:r>
            <a:r>
              <a:rPr lang="en-US" b="1" dirty="0" smtClean="0"/>
              <a:t>.</a:t>
            </a:r>
          </a:p>
          <a:p>
            <a:endParaRPr lang="en-US" dirty="0"/>
          </a:p>
        </p:txBody>
      </p:sp>
      <p:sp>
        <p:nvSpPr>
          <p:cNvPr id="4" name="Slide Number Placeholder 3"/>
          <p:cNvSpPr>
            <a:spLocks noGrp="1"/>
          </p:cNvSpPr>
          <p:nvPr>
            <p:ph type="sldNum" sz="quarter" idx="12"/>
          </p:nvPr>
        </p:nvSpPr>
        <p:spPr/>
        <p:txBody>
          <a:bodyPr/>
          <a:lstStyle/>
          <a:p>
            <a:fld id="{8DDDE318-D48F-47F9-B208-9E64221B7028}" type="slidenum">
              <a:rPr lang="en-US" smtClean="0"/>
              <a:t>4</a:t>
            </a:fld>
            <a:endParaRPr lang="en-US"/>
          </a:p>
        </p:txBody>
      </p:sp>
    </p:spTree>
    <p:extLst>
      <p:ext uri="{BB962C8B-B14F-4D97-AF65-F5344CB8AC3E}">
        <p14:creationId xmlns:p14="http://schemas.microsoft.com/office/powerpoint/2010/main" val="2889309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 </a:t>
            </a:r>
            <a:r>
              <a:rPr lang="en-US" sz="3200" b="1" dirty="0"/>
              <a:t/>
            </a:r>
            <a:br>
              <a:rPr lang="en-US" sz="3200" b="1" dirty="0"/>
            </a:br>
            <a:r>
              <a:rPr lang="en-US" sz="3200" dirty="0">
                <a:latin typeface="+mn-lt"/>
              </a:rPr>
              <a:t>Digital Preservation</a:t>
            </a:r>
          </a:p>
        </p:txBody>
      </p:sp>
      <p:sp>
        <p:nvSpPr>
          <p:cNvPr id="3" name="Content Placeholder 2"/>
          <p:cNvSpPr>
            <a:spLocks noGrp="1"/>
          </p:cNvSpPr>
          <p:nvPr>
            <p:ph idx="1"/>
          </p:nvPr>
        </p:nvSpPr>
        <p:spPr/>
        <p:txBody>
          <a:bodyPr>
            <a:normAutofit fontScale="92500" lnSpcReduction="10000"/>
          </a:bodyPr>
          <a:lstStyle/>
          <a:p>
            <a:pPr fontAlgn="base"/>
            <a:endParaRPr lang="en-US" b="1" dirty="0" smtClean="0"/>
          </a:p>
          <a:p>
            <a:pPr fontAlgn="base"/>
            <a:r>
              <a:rPr lang="en-US" sz="3600" b="1" dirty="0"/>
              <a:t>Digital Preservation, at first glance, looks like an oxymoron. </a:t>
            </a:r>
          </a:p>
          <a:p>
            <a:pPr fontAlgn="base"/>
            <a:r>
              <a:rPr lang="en-US" sz="3600" b="1" dirty="0"/>
              <a:t>Most people believe that if it is in digital format, it’s already preserved. </a:t>
            </a:r>
          </a:p>
          <a:p>
            <a:pPr fontAlgn="base"/>
            <a:r>
              <a:rPr lang="en-US" sz="3600" b="1" dirty="0"/>
              <a:t>But it </a:t>
            </a:r>
            <a:r>
              <a:rPr lang="en-US" sz="3600" b="1" dirty="0" smtClean="0"/>
              <a:t>is a </a:t>
            </a:r>
            <a:r>
              <a:rPr lang="en-US" sz="3600" b="1" dirty="0"/>
              <a:t>fact that digital formatting is only a preliminary step on the road to digital preservation. </a:t>
            </a:r>
          </a:p>
          <a:p>
            <a:pPr fontAlgn="base"/>
            <a:r>
              <a:rPr lang="en-US" sz="3600" b="1" dirty="0" smtClean="0"/>
              <a:t>The </a:t>
            </a:r>
            <a:r>
              <a:rPr lang="en-US" sz="3600" b="1" dirty="0"/>
              <a:t>ability to foster and steward those digital orphans into long, useful lives is a valuable and necessary skill.</a:t>
            </a:r>
          </a:p>
        </p:txBody>
      </p:sp>
      <p:sp>
        <p:nvSpPr>
          <p:cNvPr id="4" name="Slide Number Placeholder 3"/>
          <p:cNvSpPr>
            <a:spLocks noGrp="1"/>
          </p:cNvSpPr>
          <p:nvPr>
            <p:ph type="sldNum" sz="quarter" idx="12"/>
          </p:nvPr>
        </p:nvSpPr>
        <p:spPr/>
        <p:txBody>
          <a:bodyPr/>
          <a:lstStyle/>
          <a:p>
            <a:fld id="{8DDDE318-D48F-47F9-B208-9E64221B7028}" type="slidenum">
              <a:rPr lang="en-US" smtClean="0"/>
              <a:t>40</a:t>
            </a:fld>
            <a:endParaRPr lang="en-US"/>
          </a:p>
        </p:txBody>
      </p:sp>
    </p:spTree>
    <p:extLst>
      <p:ext uri="{BB962C8B-B14F-4D97-AF65-F5344CB8AC3E}">
        <p14:creationId xmlns:p14="http://schemas.microsoft.com/office/powerpoint/2010/main" val="1113215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sz="3600" dirty="0">
                <a:latin typeface="+mn-lt"/>
              </a:rPr>
              <a:t>Mobile Environment</a:t>
            </a:r>
            <a:br>
              <a:rPr lang="en-US" sz="3600" dirty="0">
                <a:latin typeface="+mn-lt"/>
              </a:rPr>
            </a:br>
            <a:endParaRPr lang="en-US" sz="3600" dirty="0">
              <a:latin typeface="+mn-lt"/>
            </a:endParaRPr>
          </a:p>
        </p:txBody>
      </p:sp>
      <p:sp>
        <p:nvSpPr>
          <p:cNvPr id="3" name="Content Placeholder 2"/>
          <p:cNvSpPr>
            <a:spLocks noGrp="1"/>
          </p:cNvSpPr>
          <p:nvPr>
            <p:ph idx="1"/>
          </p:nvPr>
        </p:nvSpPr>
        <p:spPr/>
        <p:txBody>
          <a:bodyPr>
            <a:normAutofit/>
          </a:bodyPr>
          <a:lstStyle/>
          <a:p>
            <a:pPr fontAlgn="base"/>
            <a:r>
              <a:rPr lang="en-US" b="1" dirty="0" smtClean="0"/>
              <a:t>As more information is being stored in the cloud, and searched for and consumed using mobile devices, librarians must be familiar with mobile environment. </a:t>
            </a:r>
          </a:p>
          <a:p>
            <a:pPr fontAlgn="base"/>
            <a:r>
              <a:rPr lang="en-US" b="1" dirty="0" smtClean="0"/>
              <a:t>Librarians skilled in the use of mobile devices like tablets and </a:t>
            </a:r>
            <a:r>
              <a:rPr lang="en-US" b="1" dirty="0" err="1" smtClean="0"/>
              <a:t>smartphones</a:t>
            </a:r>
            <a:r>
              <a:rPr lang="en-US" b="1" dirty="0" smtClean="0"/>
              <a:t> can help ensure that their strengths are being considered and built-in to the library’s information systems and portals. </a:t>
            </a:r>
          </a:p>
          <a:p>
            <a:pPr fontAlgn="base"/>
            <a:r>
              <a:rPr lang="en-US" b="1" dirty="0" smtClean="0"/>
              <a:t>Librarians should understand the pros and cons of cloud computing, to serve as advisers and consultants to those decisions as they apply to information </a:t>
            </a:r>
            <a:r>
              <a:rPr lang="en-US" b="1" dirty="0" err="1" smtClean="0"/>
              <a:t>curation</a:t>
            </a:r>
            <a:r>
              <a:rPr lang="en-US" b="1" dirty="0" smtClean="0"/>
              <a:t> and digital preservation.</a:t>
            </a:r>
          </a:p>
          <a:p>
            <a:endParaRPr lang="en-US" dirty="0"/>
          </a:p>
        </p:txBody>
      </p:sp>
      <p:sp>
        <p:nvSpPr>
          <p:cNvPr id="4" name="Slide Number Placeholder 3"/>
          <p:cNvSpPr>
            <a:spLocks noGrp="1"/>
          </p:cNvSpPr>
          <p:nvPr>
            <p:ph type="sldNum" sz="quarter" idx="12"/>
          </p:nvPr>
        </p:nvSpPr>
        <p:spPr/>
        <p:txBody>
          <a:bodyPr/>
          <a:lstStyle/>
          <a:p>
            <a:fld id="{8DDDE318-D48F-47F9-B208-9E64221B7028}" type="slidenum">
              <a:rPr lang="en-US" smtClean="0"/>
              <a:t>41</a:t>
            </a:fld>
            <a:endParaRPr lang="en-US"/>
          </a:p>
        </p:txBody>
      </p:sp>
    </p:spTree>
    <p:extLst>
      <p:ext uri="{BB962C8B-B14F-4D97-AF65-F5344CB8AC3E}">
        <p14:creationId xmlns:p14="http://schemas.microsoft.com/office/powerpoint/2010/main" val="20635434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Collaboration </a:t>
            </a:r>
            <a:r>
              <a:rPr lang="en-US" sz="3200" dirty="0">
                <a:latin typeface="+mn-lt"/>
              </a:rPr>
              <a:t>and </a:t>
            </a:r>
            <a:r>
              <a:rPr lang="en-US" sz="3200" dirty="0" smtClean="0">
                <a:latin typeface="+mn-lt"/>
              </a:rPr>
              <a:t>Facilitation</a:t>
            </a:r>
            <a:endParaRPr lang="en-US" sz="3200" dirty="0">
              <a:latin typeface="+mn-lt"/>
            </a:endParaRPr>
          </a:p>
        </p:txBody>
      </p:sp>
      <p:sp>
        <p:nvSpPr>
          <p:cNvPr id="3" name="Content Placeholder 2"/>
          <p:cNvSpPr>
            <a:spLocks noGrp="1"/>
          </p:cNvSpPr>
          <p:nvPr>
            <p:ph idx="1"/>
          </p:nvPr>
        </p:nvSpPr>
        <p:spPr/>
        <p:txBody>
          <a:bodyPr>
            <a:normAutofit/>
          </a:bodyPr>
          <a:lstStyle/>
          <a:p>
            <a:pPr fontAlgn="base"/>
            <a:r>
              <a:rPr lang="en-US" b="1" dirty="0" smtClean="0"/>
              <a:t>Librarians can position themselves as valuable resources by collaborating more actively with management and leadership within the organizations they work.</a:t>
            </a:r>
          </a:p>
          <a:p>
            <a:pPr fontAlgn="base"/>
            <a:r>
              <a:rPr lang="en-US" b="1" dirty="0" smtClean="0"/>
              <a:t>Librarians who adopt these skills will revitalize their careers, increase the visibility and viability of their profession, and become valued information professionals.</a:t>
            </a:r>
          </a:p>
          <a:p>
            <a:pPr>
              <a:buNone/>
            </a:pPr>
            <a:endParaRPr lang="en-US" dirty="0"/>
          </a:p>
        </p:txBody>
      </p:sp>
      <p:sp>
        <p:nvSpPr>
          <p:cNvPr id="4" name="Slide Number Placeholder 3"/>
          <p:cNvSpPr>
            <a:spLocks noGrp="1"/>
          </p:cNvSpPr>
          <p:nvPr>
            <p:ph type="sldNum" sz="quarter" idx="12"/>
          </p:nvPr>
        </p:nvSpPr>
        <p:spPr/>
        <p:txBody>
          <a:bodyPr/>
          <a:lstStyle/>
          <a:p>
            <a:fld id="{8DDDE318-D48F-47F9-B208-9E64221B7028}" type="slidenum">
              <a:rPr lang="en-US" smtClean="0"/>
              <a:t>42</a:t>
            </a:fld>
            <a:endParaRPr lang="en-US"/>
          </a:p>
        </p:txBody>
      </p:sp>
    </p:spTree>
    <p:extLst>
      <p:ext uri="{BB962C8B-B14F-4D97-AF65-F5344CB8AC3E}">
        <p14:creationId xmlns:p14="http://schemas.microsoft.com/office/powerpoint/2010/main" val="3245319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Collaboration, Coaching and Facilitation…</a:t>
            </a:r>
          </a:p>
        </p:txBody>
      </p:sp>
      <p:sp>
        <p:nvSpPr>
          <p:cNvPr id="3" name="Content Placeholder 2"/>
          <p:cNvSpPr>
            <a:spLocks noGrp="1"/>
          </p:cNvSpPr>
          <p:nvPr>
            <p:ph idx="1"/>
          </p:nvPr>
        </p:nvSpPr>
        <p:spPr/>
        <p:txBody>
          <a:bodyPr/>
          <a:lstStyle/>
          <a:p>
            <a:pPr fontAlgn="base"/>
            <a:r>
              <a:rPr lang="en-US" b="1" dirty="0" smtClean="0"/>
              <a:t>A common memory or understanding we have about libraries – whether public, academic or private – was being </a:t>
            </a:r>
            <a:r>
              <a:rPr lang="en-US" b="1" dirty="0" err="1" smtClean="0"/>
              <a:t>ssshhh’d</a:t>
            </a:r>
            <a:r>
              <a:rPr lang="en-US" b="1" dirty="0" smtClean="0"/>
              <a:t> by a librarian! </a:t>
            </a:r>
          </a:p>
          <a:p>
            <a:pPr fontAlgn="base"/>
            <a:r>
              <a:rPr lang="en-US" b="1" dirty="0" smtClean="0"/>
              <a:t>Talking, noisily shuffling papers or otherwise being too loud are verboten (forbidden) in most libraries. </a:t>
            </a:r>
          </a:p>
          <a:p>
            <a:pPr fontAlgn="base"/>
            <a:r>
              <a:rPr lang="en-US" b="1" dirty="0" smtClean="0"/>
              <a:t>Only churches offer more silent space.</a:t>
            </a:r>
            <a:endParaRPr lang="en-US" b="1" dirty="0"/>
          </a:p>
        </p:txBody>
      </p:sp>
      <p:sp>
        <p:nvSpPr>
          <p:cNvPr id="4" name="Slide Number Placeholder 3"/>
          <p:cNvSpPr>
            <a:spLocks noGrp="1"/>
          </p:cNvSpPr>
          <p:nvPr>
            <p:ph type="sldNum" sz="quarter" idx="12"/>
          </p:nvPr>
        </p:nvSpPr>
        <p:spPr/>
        <p:txBody>
          <a:bodyPr/>
          <a:lstStyle/>
          <a:p>
            <a:fld id="{8DDDE318-D48F-47F9-B208-9E64221B7028}" type="slidenum">
              <a:rPr lang="en-US" smtClean="0"/>
              <a:t>43</a:t>
            </a:fld>
            <a:endParaRPr lang="en-US"/>
          </a:p>
        </p:txBody>
      </p:sp>
    </p:spTree>
    <p:extLst>
      <p:ext uri="{BB962C8B-B14F-4D97-AF65-F5344CB8AC3E}">
        <p14:creationId xmlns:p14="http://schemas.microsoft.com/office/powerpoint/2010/main" val="3642768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teveroesler.typepad.com/.a/6a00d8341c500653ef011570207e87970b-250wi"/>
          <p:cNvPicPr>
            <a:picLocks noChangeAspect="1" noChangeArrowheads="1"/>
          </p:cNvPicPr>
          <p:nvPr/>
        </p:nvPicPr>
        <p:blipFill>
          <a:blip r:embed="rId2"/>
          <a:srcRect/>
          <a:stretch>
            <a:fillRect/>
          </a:stretch>
        </p:blipFill>
        <p:spPr bwMode="auto">
          <a:xfrm>
            <a:off x="1752600" y="457200"/>
            <a:ext cx="2743200" cy="2819400"/>
          </a:xfrm>
          <a:prstGeom prst="rect">
            <a:avLst/>
          </a:prstGeom>
          <a:noFill/>
        </p:spPr>
      </p:pic>
      <p:pic>
        <p:nvPicPr>
          <p:cNvPr id="24580" name="Picture 4" descr="http://www.mapleconcretepumping.ca/wp-content/uploads/2015/06/No_Noise.jpg"/>
          <p:cNvPicPr>
            <a:picLocks noChangeAspect="1" noChangeArrowheads="1"/>
          </p:cNvPicPr>
          <p:nvPr/>
        </p:nvPicPr>
        <p:blipFill>
          <a:blip r:embed="rId3"/>
          <a:srcRect/>
          <a:stretch>
            <a:fillRect/>
          </a:stretch>
        </p:blipFill>
        <p:spPr bwMode="auto">
          <a:xfrm>
            <a:off x="4876800" y="381000"/>
            <a:ext cx="2590800" cy="2743200"/>
          </a:xfrm>
          <a:prstGeom prst="rect">
            <a:avLst/>
          </a:prstGeom>
          <a:noFill/>
        </p:spPr>
      </p:pic>
      <p:pic>
        <p:nvPicPr>
          <p:cNvPr id="24582" name="Picture 6" descr="Related image"/>
          <p:cNvPicPr>
            <a:picLocks noChangeAspect="1" noChangeArrowheads="1"/>
          </p:cNvPicPr>
          <p:nvPr/>
        </p:nvPicPr>
        <p:blipFill>
          <a:blip r:embed="rId4"/>
          <a:srcRect/>
          <a:stretch>
            <a:fillRect/>
          </a:stretch>
        </p:blipFill>
        <p:spPr bwMode="auto">
          <a:xfrm>
            <a:off x="7772400" y="457200"/>
            <a:ext cx="2362200" cy="2438400"/>
          </a:xfrm>
          <a:prstGeom prst="rect">
            <a:avLst/>
          </a:prstGeom>
          <a:noFill/>
        </p:spPr>
      </p:pic>
      <p:pic>
        <p:nvPicPr>
          <p:cNvPr id="24584" name="Picture 8" descr="Related image"/>
          <p:cNvPicPr>
            <a:picLocks noChangeAspect="1" noChangeArrowheads="1"/>
          </p:cNvPicPr>
          <p:nvPr/>
        </p:nvPicPr>
        <p:blipFill>
          <a:blip r:embed="rId5"/>
          <a:srcRect/>
          <a:stretch>
            <a:fillRect/>
          </a:stretch>
        </p:blipFill>
        <p:spPr bwMode="auto">
          <a:xfrm>
            <a:off x="1981200" y="3581400"/>
            <a:ext cx="2438400" cy="2209800"/>
          </a:xfrm>
          <a:prstGeom prst="rect">
            <a:avLst/>
          </a:prstGeom>
          <a:noFill/>
        </p:spPr>
      </p:pic>
      <p:pic>
        <p:nvPicPr>
          <p:cNvPr id="24586" name="Picture 10" descr="http://www.orbem.co.uk/bh32/images/3_sign.jpg"/>
          <p:cNvPicPr>
            <a:picLocks noChangeAspect="1" noChangeArrowheads="1"/>
          </p:cNvPicPr>
          <p:nvPr/>
        </p:nvPicPr>
        <p:blipFill>
          <a:blip r:embed="rId6"/>
          <a:srcRect/>
          <a:stretch>
            <a:fillRect/>
          </a:stretch>
        </p:blipFill>
        <p:spPr bwMode="auto">
          <a:xfrm>
            <a:off x="4572000" y="3581401"/>
            <a:ext cx="2381250" cy="2390775"/>
          </a:xfrm>
          <a:prstGeom prst="rect">
            <a:avLst/>
          </a:prstGeom>
          <a:noFill/>
        </p:spPr>
      </p:pic>
      <p:pic>
        <p:nvPicPr>
          <p:cNvPr id="24588" name="Picture 12" descr="Image result for Silence Sign  Board in libraries"/>
          <p:cNvPicPr>
            <a:picLocks noChangeAspect="1" noChangeArrowheads="1"/>
          </p:cNvPicPr>
          <p:nvPr/>
        </p:nvPicPr>
        <p:blipFill>
          <a:blip r:embed="rId7"/>
          <a:srcRect/>
          <a:stretch>
            <a:fillRect/>
          </a:stretch>
        </p:blipFill>
        <p:spPr bwMode="auto">
          <a:xfrm>
            <a:off x="7696200" y="3657600"/>
            <a:ext cx="2362200" cy="2438400"/>
          </a:xfrm>
          <a:prstGeom prst="rect">
            <a:avLst/>
          </a:prstGeom>
          <a:noFill/>
        </p:spPr>
      </p:pic>
      <p:sp>
        <p:nvSpPr>
          <p:cNvPr id="2" name="Slide Number Placeholder 1"/>
          <p:cNvSpPr>
            <a:spLocks noGrp="1"/>
          </p:cNvSpPr>
          <p:nvPr>
            <p:ph type="sldNum" sz="quarter" idx="12"/>
          </p:nvPr>
        </p:nvSpPr>
        <p:spPr/>
        <p:txBody>
          <a:bodyPr/>
          <a:lstStyle/>
          <a:p>
            <a:fld id="{8DDDE318-D48F-47F9-B208-9E64221B7028}" type="slidenum">
              <a:rPr lang="en-US" smtClean="0"/>
              <a:t>44</a:t>
            </a:fld>
            <a:endParaRPr lang="en-US"/>
          </a:p>
        </p:txBody>
      </p:sp>
    </p:spTree>
    <p:extLst>
      <p:ext uri="{BB962C8B-B14F-4D97-AF65-F5344CB8AC3E}">
        <p14:creationId xmlns:p14="http://schemas.microsoft.com/office/powerpoint/2010/main" val="17745004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Silence Sign  Board in libraries"/>
          <p:cNvPicPr>
            <a:picLocks noChangeAspect="1" noChangeArrowheads="1"/>
          </p:cNvPicPr>
          <p:nvPr/>
        </p:nvPicPr>
        <p:blipFill>
          <a:blip r:embed="rId2"/>
          <a:srcRect/>
          <a:stretch>
            <a:fillRect/>
          </a:stretch>
        </p:blipFill>
        <p:spPr bwMode="auto">
          <a:xfrm>
            <a:off x="1981201" y="990601"/>
            <a:ext cx="2943225" cy="1371601"/>
          </a:xfrm>
          <a:prstGeom prst="rect">
            <a:avLst/>
          </a:prstGeom>
          <a:noFill/>
        </p:spPr>
      </p:pic>
      <p:pic>
        <p:nvPicPr>
          <p:cNvPr id="23556" name="Picture 4" descr="Image result for Silence Sign  Board in libraries"/>
          <p:cNvPicPr>
            <a:picLocks noChangeAspect="1" noChangeArrowheads="1"/>
          </p:cNvPicPr>
          <p:nvPr/>
        </p:nvPicPr>
        <p:blipFill>
          <a:blip r:embed="rId3"/>
          <a:srcRect/>
          <a:stretch>
            <a:fillRect/>
          </a:stretch>
        </p:blipFill>
        <p:spPr bwMode="auto">
          <a:xfrm>
            <a:off x="5257800" y="1143001"/>
            <a:ext cx="3524250" cy="1295401"/>
          </a:xfrm>
          <a:prstGeom prst="rect">
            <a:avLst/>
          </a:prstGeom>
          <a:noFill/>
        </p:spPr>
      </p:pic>
      <p:pic>
        <p:nvPicPr>
          <p:cNvPr id="23558" name="Picture 6" descr="http://blogs.studentlife.utoronto.ca/lifeatuoft/files/2014/03/silent-zone.jpg"/>
          <p:cNvPicPr>
            <a:picLocks noChangeAspect="1" noChangeArrowheads="1"/>
          </p:cNvPicPr>
          <p:nvPr/>
        </p:nvPicPr>
        <p:blipFill>
          <a:blip r:embed="rId4"/>
          <a:srcRect/>
          <a:stretch>
            <a:fillRect/>
          </a:stretch>
        </p:blipFill>
        <p:spPr bwMode="auto">
          <a:xfrm>
            <a:off x="4495800" y="3200400"/>
            <a:ext cx="2381250" cy="1704976"/>
          </a:xfrm>
          <a:prstGeom prst="rect">
            <a:avLst/>
          </a:prstGeom>
          <a:noFill/>
        </p:spPr>
      </p:pic>
      <p:sp>
        <p:nvSpPr>
          <p:cNvPr id="2" name="Slide Number Placeholder 1"/>
          <p:cNvSpPr>
            <a:spLocks noGrp="1"/>
          </p:cNvSpPr>
          <p:nvPr>
            <p:ph type="sldNum" sz="quarter" idx="12"/>
          </p:nvPr>
        </p:nvSpPr>
        <p:spPr/>
        <p:txBody>
          <a:bodyPr/>
          <a:lstStyle/>
          <a:p>
            <a:fld id="{8DDDE318-D48F-47F9-B208-9E64221B7028}" type="slidenum">
              <a:rPr lang="en-US" smtClean="0"/>
              <a:t>45</a:t>
            </a:fld>
            <a:endParaRPr lang="en-US"/>
          </a:p>
        </p:txBody>
      </p:sp>
    </p:spTree>
    <p:extLst>
      <p:ext uri="{BB962C8B-B14F-4D97-AF65-F5344CB8AC3E}">
        <p14:creationId xmlns:p14="http://schemas.microsoft.com/office/powerpoint/2010/main" val="3887235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Collaboration, Coaching and </a:t>
            </a:r>
            <a:r>
              <a:rPr lang="en-US" sz="3200" dirty="0">
                <a:latin typeface="+mn-lt"/>
              </a:rPr>
              <a:t>Facilitation…</a:t>
            </a:r>
          </a:p>
        </p:txBody>
      </p:sp>
      <p:sp>
        <p:nvSpPr>
          <p:cNvPr id="3" name="Content Placeholder 2"/>
          <p:cNvSpPr>
            <a:spLocks noGrp="1"/>
          </p:cNvSpPr>
          <p:nvPr>
            <p:ph idx="1"/>
          </p:nvPr>
        </p:nvSpPr>
        <p:spPr/>
        <p:txBody>
          <a:bodyPr/>
          <a:lstStyle/>
          <a:p>
            <a:pPr fontAlgn="base"/>
            <a:r>
              <a:rPr lang="en-US" b="1" dirty="0" smtClean="0"/>
              <a:t>Those library walls are starting to crumble. </a:t>
            </a:r>
          </a:p>
          <a:p>
            <a:pPr fontAlgn="base"/>
            <a:r>
              <a:rPr lang="en-US" b="1" dirty="0" smtClean="0">
                <a:solidFill>
                  <a:srgbClr val="FF0000"/>
                </a:solidFill>
              </a:rPr>
              <a:t>The library of the future may feature less space dedicated to quiet study and more space devoted to presentations, discussion and collaboration.</a:t>
            </a:r>
          </a:p>
          <a:p>
            <a:pPr fontAlgn="base"/>
            <a:r>
              <a:rPr lang="en-US" b="1" dirty="0" smtClean="0"/>
              <a:t>Increasingly, libraries are becoming a place for meeting, sharing and collaboration. </a:t>
            </a:r>
          </a:p>
        </p:txBody>
      </p:sp>
      <p:sp>
        <p:nvSpPr>
          <p:cNvPr id="4" name="Slide Number Placeholder 3"/>
          <p:cNvSpPr>
            <a:spLocks noGrp="1"/>
          </p:cNvSpPr>
          <p:nvPr>
            <p:ph type="sldNum" sz="quarter" idx="12"/>
          </p:nvPr>
        </p:nvSpPr>
        <p:spPr/>
        <p:txBody>
          <a:bodyPr/>
          <a:lstStyle/>
          <a:p>
            <a:fld id="{8DDDE318-D48F-47F9-B208-9E64221B7028}" type="slidenum">
              <a:rPr lang="en-US" smtClean="0"/>
              <a:t>46</a:t>
            </a:fld>
            <a:endParaRPr lang="en-US"/>
          </a:p>
        </p:txBody>
      </p:sp>
    </p:spTree>
    <p:extLst>
      <p:ext uri="{BB962C8B-B14F-4D97-AF65-F5344CB8AC3E}">
        <p14:creationId xmlns:p14="http://schemas.microsoft.com/office/powerpoint/2010/main" val="19364561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b="1" dirty="0" smtClean="0"/>
              <a:t>Thank You</a:t>
            </a:r>
            <a:endParaRPr lang="en-US" b="1" dirty="0"/>
          </a:p>
        </p:txBody>
      </p:sp>
      <p:sp>
        <p:nvSpPr>
          <p:cNvPr id="4" name="Slide Number Placeholder 3"/>
          <p:cNvSpPr>
            <a:spLocks noGrp="1"/>
          </p:cNvSpPr>
          <p:nvPr>
            <p:ph type="sldNum" sz="quarter" idx="12"/>
          </p:nvPr>
        </p:nvSpPr>
        <p:spPr/>
        <p:txBody>
          <a:bodyPr/>
          <a:lstStyle/>
          <a:p>
            <a:fld id="{8DDDE318-D48F-47F9-B208-9E64221B7028}" type="slidenum">
              <a:rPr lang="en-US" smtClean="0"/>
              <a:t>47</a:t>
            </a:fld>
            <a:endParaRPr lang="en-US"/>
          </a:p>
        </p:txBody>
      </p:sp>
    </p:spTree>
    <p:extLst>
      <p:ext uri="{BB962C8B-B14F-4D97-AF65-F5344CB8AC3E}">
        <p14:creationId xmlns:p14="http://schemas.microsoft.com/office/powerpoint/2010/main" val="270574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Traditional job profile  </a:t>
            </a:r>
          </a:p>
        </p:txBody>
      </p:sp>
      <p:sp>
        <p:nvSpPr>
          <p:cNvPr id="3" name="Content Placeholder 2"/>
          <p:cNvSpPr>
            <a:spLocks noGrp="1"/>
          </p:cNvSpPr>
          <p:nvPr>
            <p:ph idx="1"/>
          </p:nvPr>
        </p:nvSpPr>
        <p:spPr/>
        <p:txBody>
          <a:bodyPr>
            <a:normAutofit/>
          </a:bodyPr>
          <a:lstStyle/>
          <a:p>
            <a:endParaRPr lang="en-US" b="1" dirty="0" smtClean="0"/>
          </a:p>
          <a:p>
            <a:r>
              <a:rPr lang="en-US" b="1" dirty="0" smtClean="0"/>
              <a:t>Traditionally</a:t>
            </a:r>
            <a:r>
              <a:rPr lang="en-US" b="1" dirty="0"/>
              <a:t>, five main tasks were part of a librarian’s job profile: </a:t>
            </a:r>
            <a:endParaRPr lang="en-US" b="1" dirty="0" smtClean="0"/>
          </a:p>
          <a:p>
            <a:pPr>
              <a:buNone/>
            </a:pPr>
            <a:r>
              <a:rPr lang="en-US" b="1" dirty="0"/>
              <a:t>	</a:t>
            </a:r>
            <a:r>
              <a:rPr lang="en-US" b="1" dirty="0" smtClean="0"/>
              <a:t>	-- making </a:t>
            </a:r>
            <a:r>
              <a:rPr lang="en-US" b="1" dirty="0"/>
              <a:t>information </a:t>
            </a:r>
            <a:r>
              <a:rPr lang="en-US" b="1" dirty="0" smtClean="0"/>
              <a:t>available; </a:t>
            </a:r>
          </a:p>
          <a:p>
            <a:pPr>
              <a:buNone/>
            </a:pPr>
            <a:r>
              <a:rPr lang="en-US" b="1" dirty="0"/>
              <a:t>	</a:t>
            </a:r>
            <a:r>
              <a:rPr lang="en-US" b="1" dirty="0" smtClean="0"/>
              <a:t>	-- keeping </a:t>
            </a:r>
            <a:r>
              <a:rPr lang="en-US" b="1" dirty="0"/>
              <a:t>the materials collection </a:t>
            </a:r>
            <a:r>
              <a:rPr lang="en-US" b="1" dirty="0" smtClean="0"/>
              <a:t>up-to-date; </a:t>
            </a:r>
          </a:p>
          <a:p>
            <a:pPr>
              <a:buNone/>
            </a:pPr>
            <a:r>
              <a:rPr lang="en-US" b="1" dirty="0"/>
              <a:t>	</a:t>
            </a:r>
            <a:r>
              <a:rPr lang="en-US" b="1" dirty="0" smtClean="0"/>
              <a:t>	-- arranging </a:t>
            </a:r>
            <a:r>
              <a:rPr lang="en-US" b="1" dirty="0"/>
              <a:t>and storing </a:t>
            </a:r>
            <a:r>
              <a:rPr lang="en-US" b="1" dirty="0" smtClean="0"/>
              <a:t>information; </a:t>
            </a:r>
          </a:p>
          <a:p>
            <a:pPr>
              <a:buNone/>
            </a:pPr>
            <a:r>
              <a:rPr lang="en-US" b="1" dirty="0"/>
              <a:t>	</a:t>
            </a:r>
            <a:r>
              <a:rPr lang="en-US" b="1" dirty="0" smtClean="0"/>
              <a:t>	-- assisting </a:t>
            </a:r>
            <a:r>
              <a:rPr lang="en-US" b="1" dirty="0"/>
              <a:t>users in finding </a:t>
            </a:r>
            <a:r>
              <a:rPr lang="en-US" b="1" dirty="0" smtClean="0"/>
              <a:t>information; and </a:t>
            </a:r>
          </a:p>
          <a:p>
            <a:pPr>
              <a:buNone/>
            </a:pPr>
            <a:r>
              <a:rPr lang="en-US" b="1" dirty="0"/>
              <a:t>	</a:t>
            </a:r>
            <a:r>
              <a:rPr lang="en-US" b="1" dirty="0" smtClean="0"/>
              <a:t>	-- exchanging </a:t>
            </a:r>
            <a:r>
              <a:rPr lang="en-US" b="1" dirty="0"/>
              <a:t>information with other libraries</a:t>
            </a:r>
            <a:r>
              <a:rPr lang="en-US" dirty="0"/>
              <a:t>.</a:t>
            </a:r>
          </a:p>
        </p:txBody>
      </p:sp>
      <p:sp>
        <p:nvSpPr>
          <p:cNvPr id="4" name="Slide Number Placeholder 3"/>
          <p:cNvSpPr>
            <a:spLocks noGrp="1"/>
          </p:cNvSpPr>
          <p:nvPr>
            <p:ph type="sldNum" sz="quarter" idx="12"/>
          </p:nvPr>
        </p:nvSpPr>
        <p:spPr/>
        <p:txBody>
          <a:bodyPr/>
          <a:lstStyle/>
          <a:p>
            <a:fld id="{8DDDE318-D48F-47F9-B208-9E64221B7028}" type="slidenum">
              <a:rPr lang="en-US" smtClean="0"/>
              <a:t>5</a:t>
            </a:fld>
            <a:endParaRPr lang="en-US"/>
          </a:p>
        </p:txBody>
      </p:sp>
    </p:spTree>
    <p:extLst>
      <p:ext uri="{BB962C8B-B14F-4D97-AF65-F5344CB8AC3E}">
        <p14:creationId xmlns:p14="http://schemas.microsoft.com/office/powerpoint/2010/main" val="277462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New job profile  </a:t>
            </a:r>
          </a:p>
        </p:txBody>
      </p:sp>
      <p:sp>
        <p:nvSpPr>
          <p:cNvPr id="3" name="Content Placeholder 2"/>
          <p:cNvSpPr>
            <a:spLocks noGrp="1"/>
          </p:cNvSpPr>
          <p:nvPr>
            <p:ph idx="1"/>
          </p:nvPr>
        </p:nvSpPr>
        <p:spPr/>
        <p:txBody>
          <a:bodyPr>
            <a:normAutofit/>
          </a:bodyPr>
          <a:lstStyle/>
          <a:p>
            <a:endParaRPr lang="en-US" b="1" dirty="0" smtClean="0"/>
          </a:p>
          <a:p>
            <a:r>
              <a:rPr lang="en-US" b="1" dirty="0" smtClean="0"/>
              <a:t>In the new job profile, the information professional has to be:</a:t>
            </a:r>
          </a:p>
          <a:p>
            <a:pPr>
              <a:buNone/>
            </a:pPr>
            <a:r>
              <a:rPr lang="en-US" b="1" dirty="0"/>
              <a:t>	</a:t>
            </a:r>
            <a:r>
              <a:rPr lang="en-US" b="1" dirty="0" smtClean="0"/>
              <a:t>	-- an </a:t>
            </a:r>
            <a:r>
              <a:rPr lang="en-US" b="1" dirty="0"/>
              <a:t>expert in using sophisticated online </a:t>
            </a:r>
            <a:r>
              <a:rPr lang="en-US" b="1" dirty="0" smtClean="0"/>
              <a:t>search </a:t>
            </a:r>
            <a:r>
              <a:rPr lang="en-US" b="1" dirty="0"/>
              <a:t>engines, </a:t>
            </a:r>
            <a:endParaRPr lang="en-US" b="1" dirty="0" smtClean="0"/>
          </a:p>
          <a:p>
            <a:pPr>
              <a:buNone/>
            </a:pPr>
            <a:r>
              <a:rPr lang="en-US" b="1" dirty="0"/>
              <a:t>	</a:t>
            </a:r>
            <a:r>
              <a:rPr lang="en-US" b="1" dirty="0" smtClean="0"/>
              <a:t>	-- able </a:t>
            </a:r>
            <a:r>
              <a:rPr lang="en-US" b="1" dirty="0"/>
              <a:t>to make new linkages</a:t>
            </a:r>
            <a:r>
              <a:rPr lang="en-US" b="1" dirty="0" smtClean="0"/>
              <a:t>,</a:t>
            </a:r>
          </a:p>
          <a:p>
            <a:pPr>
              <a:buNone/>
            </a:pPr>
            <a:r>
              <a:rPr lang="en-US" b="1" dirty="0"/>
              <a:t>	</a:t>
            </a:r>
            <a:r>
              <a:rPr lang="en-US" b="1" dirty="0" smtClean="0"/>
              <a:t>	-- critical </a:t>
            </a:r>
            <a:r>
              <a:rPr lang="en-US" b="1" dirty="0"/>
              <a:t>about the quality of information </a:t>
            </a:r>
            <a:r>
              <a:rPr lang="en-US" b="1" dirty="0" smtClean="0"/>
              <a:t>(</a:t>
            </a:r>
            <a:r>
              <a:rPr lang="en-US" b="1" dirty="0"/>
              <a:t>sources), and </a:t>
            </a:r>
            <a:endParaRPr lang="en-US" b="1" dirty="0" smtClean="0"/>
          </a:p>
          <a:p>
            <a:pPr>
              <a:buNone/>
            </a:pPr>
            <a:r>
              <a:rPr lang="en-US" b="1" dirty="0"/>
              <a:t>	</a:t>
            </a:r>
            <a:r>
              <a:rPr lang="en-US" b="1" dirty="0" smtClean="0"/>
              <a:t>	-- innovative in the relationships </a:t>
            </a:r>
            <a:r>
              <a:rPr lang="en-US" b="1" dirty="0"/>
              <a:t>with </a:t>
            </a:r>
            <a:r>
              <a:rPr lang="en-US" b="1" dirty="0" smtClean="0"/>
              <a:t>the users in </a:t>
            </a:r>
            <a:r>
              <a:rPr lang="en-US" b="1" dirty="0"/>
              <a:t>search of </a:t>
            </a:r>
            <a:r>
              <a:rPr lang="en-US" b="1" dirty="0" smtClean="0"/>
              <a:t>			new </a:t>
            </a:r>
            <a:r>
              <a:rPr lang="en-US" b="1" dirty="0"/>
              <a:t>meanings that </a:t>
            </a:r>
            <a:r>
              <a:rPr lang="en-US" b="1" dirty="0" smtClean="0"/>
              <a:t>fit with their needs.</a:t>
            </a:r>
            <a:endParaRPr lang="en-US" b="1" dirty="0"/>
          </a:p>
        </p:txBody>
      </p:sp>
      <p:sp>
        <p:nvSpPr>
          <p:cNvPr id="4" name="Slide Number Placeholder 3"/>
          <p:cNvSpPr>
            <a:spLocks noGrp="1"/>
          </p:cNvSpPr>
          <p:nvPr>
            <p:ph type="sldNum" sz="quarter" idx="12"/>
          </p:nvPr>
        </p:nvSpPr>
        <p:spPr/>
        <p:txBody>
          <a:bodyPr/>
          <a:lstStyle/>
          <a:p>
            <a:fld id="{8DDDE318-D48F-47F9-B208-9E64221B7028}" type="slidenum">
              <a:rPr lang="en-US" smtClean="0"/>
              <a:t>6</a:t>
            </a:fld>
            <a:endParaRPr lang="en-US"/>
          </a:p>
        </p:txBody>
      </p:sp>
    </p:spTree>
    <p:extLst>
      <p:ext uri="{BB962C8B-B14F-4D97-AF65-F5344CB8AC3E}">
        <p14:creationId xmlns:p14="http://schemas.microsoft.com/office/powerpoint/2010/main" val="228939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rPr>
              <a:t>New job profile …</a:t>
            </a:r>
          </a:p>
        </p:txBody>
      </p:sp>
      <p:sp>
        <p:nvSpPr>
          <p:cNvPr id="3" name="Content Placeholder 2"/>
          <p:cNvSpPr>
            <a:spLocks noGrp="1"/>
          </p:cNvSpPr>
          <p:nvPr>
            <p:ph idx="1"/>
          </p:nvPr>
        </p:nvSpPr>
        <p:spPr/>
        <p:txBody>
          <a:bodyPr>
            <a:normAutofit/>
          </a:bodyPr>
          <a:lstStyle/>
          <a:p>
            <a:endParaRPr lang="en-US" b="1" dirty="0" smtClean="0"/>
          </a:p>
          <a:p>
            <a:r>
              <a:rPr lang="en-US" b="1" dirty="0" smtClean="0"/>
              <a:t>In other words, in </a:t>
            </a:r>
            <a:r>
              <a:rPr lang="en-US" b="1" dirty="0"/>
              <a:t>the course of two </a:t>
            </a:r>
            <a:r>
              <a:rPr lang="en-US" b="1" dirty="0" smtClean="0"/>
              <a:t>decades, </a:t>
            </a:r>
            <a:r>
              <a:rPr lang="en-US" b="1" dirty="0"/>
              <a:t>the job description of a </a:t>
            </a:r>
            <a:r>
              <a:rPr lang="en-US" b="1" dirty="0" smtClean="0"/>
              <a:t>librarian </a:t>
            </a:r>
            <a:r>
              <a:rPr lang="en-US" b="1" dirty="0"/>
              <a:t>has moved from </a:t>
            </a:r>
            <a:r>
              <a:rPr lang="en-US" b="1" dirty="0">
                <a:solidFill>
                  <a:srgbClr val="FF0000"/>
                </a:solidFill>
              </a:rPr>
              <a:t>information technician </a:t>
            </a:r>
            <a:r>
              <a:rPr lang="en-US" b="1" dirty="0"/>
              <a:t>to </a:t>
            </a:r>
            <a:r>
              <a:rPr lang="en-US" b="1" dirty="0">
                <a:solidFill>
                  <a:srgbClr val="FF0000"/>
                </a:solidFill>
              </a:rPr>
              <a:t>knowledge worker </a:t>
            </a:r>
            <a:r>
              <a:rPr lang="en-US" b="1" dirty="0"/>
              <a:t>with a focus on </a:t>
            </a:r>
            <a:r>
              <a:rPr lang="en-US" b="1" dirty="0" smtClean="0">
                <a:solidFill>
                  <a:srgbClr val="FF0000"/>
                </a:solidFill>
              </a:rPr>
              <a:t>innovation</a:t>
            </a:r>
            <a:r>
              <a:rPr lang="en-US" dirty="0" smtClean="0"/>
              <a:t>. </a:t>
            </a:r>
          </a:p>
          <a:p>
            <a:r>
              <a:rPr lang="en-US" b="1" dirty="0">
                <a:solidFill>
                  <a:srgbClr val="FF0000"/>
                </a:solidFill>
              </a:rPr>
              <a:t>Learning, creativity </a:t>
            </a:r>
            <a:r>
              <a:rPr lang="en-US" b="1" dirty="0"/>
              <a:t>and </a:t>
            </a:r>
            <a:r>
              <a:rPr lang="en-US" b="1" dirty="0">
                <a:solidFill>
                  <a:srgbClr val="FF0000"/>
                </a:solidFill>
              </a:rPr>
              <a:t>knowledge sharing </a:t>
            </a:r>
            <a:r>
              <a:rPr lang="en-US" b="1" dirty="0"/>
              <a:t>are crucial competences for knowledge workers in general, but even more so for </a:t>
            </a:r>
            <a:r>
              <a:rPr lang="en-US" b="1" dirty="0" smtClean="0"/>
              <a:t>librarians.</a:t>
            </a:r>
          </a:p>
          <a:p>
            <a:r>
              <a:rPr lang="en-US" b="1" dirty="0"/>
              <a:t>On the other </a:t>
            </a:r>
            <a:r>
              <a:rPr lang="en-US" b="1" dirty="0" smtClean="0"/>
              <a:t>hand, </a:t>
            </a:r>
            <a:r>
              <a:rPr lang="en-US" b="1" dirty="0"/>
              <a:t>it is foolish “to do today's job with yesterday's tools and yesterday's concepts” (Marshall McLuhan). </a:t>
            </a:r>
          </a:p>
          <a:p>
            <a:endParaRPr lang="en-US" b="1" dirty="0"/>
          </a:p>
        </p:txBody>
      </p:sp>
      <p:sp>
        <p:nvSpPr>
          <p:cNvPr id="4" name="Slide Number Placeholder 3"/>
          <p:cNvSpPr>
            <a:spLocks noGrp="1"/>
          </p:cNvSpPr>
          <p:nvPr>
            <p:ph type="sldNum" sz="quarter" idx="12"/>
          </p:nvPr>
        </p:nvSpPr>
        <p:spPr/>
        <p:txBody>
          <a:bodyPr/>
          <a:lstStyle/>
          <a:p>
            <a:fld id="{8DDDE318-D48F-47F9-B208-9E64221B7028}" type="slidenum">
              <a:rPr lang="en-US" smtClean="0"/>
              <a:t>7</a:t>
            </a:fld>
            <a:endParaRPr lang="en-US"/>
          </a:p>
        </p:txBody>
      </p:sp>
    </p:spTree>
    <p:extLst>
      <p:ext uri="{BB962C8B-B14F-4D97-AF65-F5344CB8AC3E}">
        <p14:creationId xmlns:p14="http://schemas.microsoft.com/office/powerpoint/2010/main" val="200084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sz="3000" dirty="0">
                <a:latin typeface="+mn-lt"/>
              </a:rPr>
              <a:t>New job profile …</a:t>
            </a:r>
          </a:p>
        </p:txBody>
      </p:sp>
      <p:sp>
        <p:nvSpPr>
          <p:cNvPr id="10243" name="Rectangle 3"/>
          <p:cNvSpPr>
            <a:spLocks noGrp="1" noChangeArrowheads="1"/>
          </p:cNvSpPr>
          <p:nvPr>
            <p:ph type="body" idx="1"/>
          </p:nvPr>
        </p:nvSpPr>
        <p:spPr/>
        <p:txBody>
          <a:bodyPr>
            <a:noAutofit/>
          </a:bodyPr>
          <a:lstStyle/>
          <a:p>
            <a:endParaRPr lang="en-US" b="1" dirty="0"/>
          </a:p>
          <a:p>
            <a:r>
              <a:rPr lang="en-US" b="1" dirty="0" smtClean="0"/>
              <a:t>With </a:t>
            </a:r>
            <a:r>
              <a:rPr lang="en-US" b="1" dirty="0"/>
              <a:t>the changing times, the face of not only the corporate world but that of the services professions is also changing. </a:t>
            </a:r>
          </a:p>
          <a:p>
            <a:r>
              <a:rPr lang="en-US" b="1" dirty="0"/>
              <a:t>The need-of-the-hour is to have state-of-the-art professionals who are agile enough to meet the growing demands of the profession. </a:t>
            </a:r>
          </a:p>
        </p:txBody>
      </p:sp>
      <p:sp>
        <p:nvSpPr>
          <p:cNvPr id="2" name="Slide Number Placeholder 1"/>
          <p:cNvSpPr>
            <a:spLocks noGrp="1"/>
          </p:cNvSpPr>
          <p:nvPr>
            <p:ph type="sldNum" sz="quarter" idx="12"/>
          </p:nvPr>
        </p:nvSpPr>
        <p:spPr/>
        <p:txBody>
          <a:bodyPr/>
          <a:lstStyle/>
          <a:p>
            <a:fld id="{8DDDE318-D48F-47F9-B208-9E64221B7028}" type="slidenum">
              <a:rPr lang="en-US" smtClean="0"/>
              <a:t>8</a:t>
            </a:fld>
            <a:endParaRPr lang="en-US"/>
          </a:p>
        </p:txBody>
      </p:sp>
    </p:spTree>
    <p:extLst>
      <p:ext uri="{BB962C8B-B14F-4D97-AF65-F5344CB8AC3E}">
        <p14:creationId xmlns:p14="http://schemas.microsoft.com/office/powerpoint/2010/main" val="26734720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sz="3000" dirty="0">
                <a:latin typeface="+mn-lt"/>
              </a:rPr>
              <a:t>New job profile …</a:t>
            </a:r>
          </a:p>
        </p:txBody>
      </p:sp>
      <p:sp>
        <p:nvSpPr>
          <p:cNvPr id="12291" name="Rectangle 3"/>
          <p:cNvSpPr>
            <a:spLocks noGrp="1" noChangeArrowheads="1"/>
          </p:cNvSpPr>
          <p:nvPr>
            <p:ph type="body" idx="1"/>
          </p:nvPr>
        </p:nvSpPr>
        <p:spPr/>
        <p:txBody>
          <a:bodyPr>
            <a:normAutofit/>
          </a:bodyPr>
          <a:lstStyle/>
          <a:p>
            <a:r>
              <a:rPr lang="en-US" b="1" dirty="0"/>
              <a:t>Till recently professional qualification was enough, but in contemporary times, besides having a superb degree, one also needs to have an extraordinary personality and the right attitude. </a:t>
            </a:r>
          </a:p>
          <a:p>
            <a:r>
              <a:rPr lang="en-US" b="1" dirty="0"/>
              <a:t>This has become all the more necessary with the advent of the LPG – liberalization, privatization and globalization where professionals are supposed to be groomed as world citizens</a:t>
            </a:r>
            <a:r>
              <a:rPr lang="en-US" b="1" dirty="0" smtClean="0"/>
              <a:t>.</a:t>
            </a:r>
          </a:p>
          <a:p>
            <a:r>
              <a:rPr lang="en-US" b="1" dirty="0" smtClean="0"/>
              <a:t>Herein comes the need for professionals to be smarter. </a:t>
            </a:r>
            <a:endParaRPr lang="en-US" b="1" dirty="0"/>
          </a:p>
        </p:txBody>
      </p:sp>
      <p:sp>
        <p:nvSpPr>
          <p:cNvPr id="2" name="Slide Number Placeholder 1"/>
          <p:cNvSpPr>
            <a:spLocks noGrp="1"/>
          </p:cNvSpPr>
          <p:nvPr>
            <p:ph type="sldNum" sz="quarter" idx="12"/>
          </p:nvPr>
        </p:nvSpPr>
        <p:spPr/>
        <p:txBody>
          <a:bodyPr/>
          <a:lstStyle/>
          <a:p>
            <a:fld id="{8DDDE318-D48F-47F9-B208-9E64221B7028}" type="slidenum">
              <a:rPr lang="en-US" smtClean="0"/>
              <a:t>9</a:t>
            </a:fld>
            <a:endParaRPr lang="en-US"/>
          </a:p>
        </p:txBody>
      </p:sp>
    </p:spTree>
    <p:extLst>
      <p:ext uri="{BB962C8B-B14F-4D97-AF65-F5344CB8AC3E}">
        <p14:creationId xmlns:p14="http://schemas.microsoft.com/office/powerpoint/2010/main" val="221543450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2244</Words>
  <Application>Microsoft Office PowerPoint</Application>
  <PresentationFormat>Widescreen</PresentationFormat>
  <Paragraphs>291</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Wingdings</vt:lpstr>
      <vt:lpstr>Office Theme</vt:lpstr>
      <vt:lpstr>Grooming of Smarter Information Professionals</vt:lpstr>
      <vt:lpstr>PowerPoint Presentation</vt:lpstr>
      <vt:lpstr>Introduction</vt:lpstr>
      <vt:lpstr>Introduction…</vt:lpstr>
      <vt:lpstr>Traditional job profile  </vt:lpstr>
      <vt:lpstr>New job profile  </vt:lpstr>
      <vt:lpstr>New job profile …</vt:lpstr>
      <vt:lpstr>New job profile …</vt:lpstr>
      <vt:lpstr>New job profile …</vt:lpstr>
      <vt:lpstr>SMART</vt:lpstr>
      <vt:lpstr>SMART…</vt:lpstr>
      <vt:lpstr>Expansion of SMART  (in the context of Goal Setting)</vt:lpstr>
      <vt:lpstr>Smart Professional </vt:lpstr>
      <vt:lpstr>Smart Professional </vt:lpstr>
      <vt:lpstr>Smart libraries</vt:lpstr>
      <vt:lpstr>Smart libraries… </vt:lpstr>
      <vt:lpstr>Smart challengers</vt:lpstr>
      <vt:lpstr>Smart challengers…</vt:lpstr>
      <vt:lpstr>PowerPoint Presentation</vt:lpstr>
      <vt:lpstr>Smart libraries by Samsung</vt:lpstr>
      <vt:lpstr>Smart libraries…</vt:lpstr>
      <vt:lpstr>PowerPoint Presentation</vt:lpstr>
      <vt:lpstr>PowerPoint Presentation</vt:lpstr>
      <vt:lpstr>Smart libraries by Samsung…</vt:lpstr>
      <vt:lpstr>Professional and Personal Competencies </vt:lpstr>
      <vt:lpstr>Personal competencies</vt:lpstr>
      <vt:lpstr> Personal competencies…  </vt:lpstr>
      <vt:lpstr> Personal competencies… </vt:lpstr>
      <vt:lpstr>Personal competencies… </vt:lpstr>
      <vt:lpstr> Desiderata in the new age: a few examples</vt:lpstr>
      <vt:lpstr>Information curation</vt:lpstr>
      <vt:lpstr> Big data</vt:lpstr>
      <vt:lpstr>Big data… </vt:lpstr>
      <vt:lpstr>Virtual reality (VR)</vt:lpstr>
      <vt:lpstr>Artificial intelligence</vt:lpstr>
      <vt:lpstr>Block chain technology </vt:lpstr>
      <vt:lpstr>Internet of Things</vt:lpstr>
      <vt:lpstr>Expertise in informetric indicators </vt:lpstr>
      <vt:lpstr>Altmetrics</vt:lpstr>
      <vt:lpstr>  Digital Preservation</vt:lpstr>
      <vt:lpstr> Mobile Environment </vt:lpstr>
      <vt:lpstr>Collaboration and Facilitation</vt:lpstr>
      <vt:lpstr>Collaboration, Coaching and Facilitation…</vt:lpstr>
      <vt:lpstr>PowerPoint Presentation</vt:lpstr>
      <vt:lpstr>PowerPoint Presentation</vt:lpstr>
      <vt:lpstr>Collaboration, Coaching and Facilitation…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Grooming of Smarter Information Professionals</dc:title>
  <dc:creator>Admin</dc:creator>
  <cp:lastModifiedBy>Admin</cp:lastModifiedBy>
  <cp:revision>52</cp:revision>
  <dcterms:created xsi:type="dcterms:W3CDTF">2018-09-10T09:06:25Z</dcterms:created>
  <dcterms:modified xsi:type="dcterms:W3CDTF">2018-10-03T05:19:06Z</dcterms:modified>
</cp:coreProperties>
</file>